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theme/theme2.xml" ContentType="application/vnd.openxmlformats-officedocument.theme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slides/slide20.xml" ContentType="application/vnd.openxmlformats-officedocument.presentationml.slide+xml"/>
  <Override PartName="/ppt/slides/slide2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23.xml" ContentType="application/vnd.openxmlformats-officedocument.presentationml.slide+xml"/>
  <Override PartName="/ppt/slides/slide6.xml" ContentType="application/vnd.openxmlformats-officedocument.presentationml.slide+xml"/>
  <Override PartName="/ppt/slides/slide24.xml" ContentType="application/vnd.openxmlformats-officedocument.presentationml.slide+xml"/>
  <Override PartName="/ppt/slides/slide7.xml" ContentType="application/vnd.openxmlformats-officedocument.presentationml.slide+xml"/>
  <Override PartName="/ppt/slides/slide25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26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slideLayouts/slideLayout1.xml" ContentType="application/vnd.openxmlformats-officedocument.presentationml.slideLayout+xml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</p:sldIdLst>
  <p:sldSz cx="9144000" cy="5143500"/>
  <p:notesSz cx="5143500" cy="91440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move the slide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dt" idx="1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 type="ftr" idx="2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" name="PlaceHolder 6"/>
          <p:cNvSpPr>
            <a:spLocks noGrp="1"/>
          </p:cNvSpPr>
          <p:nvPr>
            <p:ph type="sldNum" idx="3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14C470F0-AA72-4D76-B08E-99F9BBE5F806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
</Relationships>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20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
</Relationships>
</file>

<file path=ppt/notesSlides/_rels/notesSlide21.xml.rels><?xml version="1.0" encoding="UTF-8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
</Relationships>
</file>

<file path=ppt/notesSlides/_rels/notesSlide22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
</Relationships>
</file>

<file path=ppt/notesSlides/_rels/notesSlide23.xml.rels><?xml version="1.0" encoding="UTF-8"?>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
</Relationships>
</file>

<file path=ppt/notesSlides/_rels/notesSlide24.xml.rels><?xml version="1.0" encoding="UTF-8"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
</Relationships>
</file>

<file path=ppt/notesSlides/_rels/notesSlide25.xml.rels><?xml version="1.0" encoding="UTF-8"?>
<Relationships xmlns="http://schemas.openxmlformats.org/package/2006/relationships"><Relationship Id="rId1" Type="http://schemas.openxmlformats.org/officeDocument/2006/relationships/slide" Target="../slides/slide25.xml"/><Relationship Id="rId2" Type="http://schemas.openxmlformats.org/officeDocument/2006/relationships/notesMaster" Target="../notesMasters/notesMaster1.xml"/>
</Relationships>
</file>

<file path=ppt/notesSlides/_rels/notesSlide26.xml.rels><?xml version="1.0" encoding="UTF-8"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7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4" name="PlaceHolder 3"/>
          <p:cNvSpPr>
            <a:spLocks noGrp="1"/>
          </p:cNvSpPr>
          <p:nvPr>
            <p:ph type="sldNum" idx="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6CD08F5-61C7-4748-B304-931D190F0941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0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1" name="PlaceHolder 3"/>
          <p:cNvSpPr>
            <a:spLocks noGrp="1"/>
          </p:cNvSpPr>
          <p:nvPr>
            <p:ph type="sldNum" idx="1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44C2968-4B85-4371-A308-E6BF27B73BE1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0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4" name="PlaceHolder 3"/>
          <p:cNvSpPr>
            <a:spLocks noGrp="1"/>
          </p:cNvSpPr>
          <p:nvPr>
            <p:ph type="sldNum" idx="1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3C87AA8-FB34-422D-9D22-E53D5742CEFB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0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7" name="PlaceHolder 3"/>
          <p:cNvSpPr>
            <a:spLocks noGrp="1"/>
          </p:cNvSpPr>
          <p:nvPr>
            <p:ph type="sldNum" idx="1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048E7E3-8161-40D8-BDC2-B6F9456B2F67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0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0" name="PlaceHolder 3"/>
          <p:cNvSpPr>
            <a:spLocks noGrp="1"/>
          </p:cNvSpPr>
          <p:nvPr>
            <p:ph type="sldNum" idx="1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53D28C9-E181-458F-8C6F-DCA71CE57824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1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3" name="PlaceHolder 3"/>
          <p:cNvSpPr>
            <a:spLocks noGrp="1"/>
          </p:cNvSpPr>
          <p:nvPr>
            <p:ph type="sldNum" idx="1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F797D4A-17E5-4E19-BCA3-5DAAD550B8D6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1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6" name="PlaceHolder 3"/>
          <p:cNvSpPr>
            <a:spLocks noGrp="1"/>
          </p:cNvSpPr>
          <p:nvPr>
            <p:ph type="sldNum" idx="1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568F8FD-14ED-483C-86AB-1916C967BFD5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1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9" name="PlaceHolder 3"/>
          <p:cNvSpPr>
            <a:spLocks noGrp="1"/>
          </p:cNvSpPr>
          <p:nvPr>
            <p:ph type="sldNum" idx="1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DC06906-6916-4766-8928-596D0753385A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2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2" name="PlaceHolder 3"/>
          <p:cNvSpPr>
            <a:spLocks noGrp="1"/>
          </p:cNvSpPr>
          <p:nvPr>
            <p:ph type="sldNum" idx="2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CD215EC-E90D-47E3-A91B-C427BB1F5A26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2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5" name="PlaceHolder 3"/>
          <p:cNvSpPr>
            <a:spLocks noGrp="1"/>
          </p:cNvSpPr>
          <p:nvPr>
            <p:ph type="sldNum" idx="2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BAE342A-BE50-4F75-B149-0837DB38E03D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2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8" name="PlaceHolder 3"/>
          <p:cNvSpPr>
            <a:spLocks noGrp="1"/>
          </p:cNvSpPr>
          <p:nvPr>
            <p:ph type="sldNum" idx="2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22C6882-D63A-4305-8995-240867BA6052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 type="sldNum" idx="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AECE6AC-0BE4-4FF8-9B52-1C9D32E55386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3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1" name="PlaceHolder 3"/>
          <p:cNvSpPr>
            <a:spLocks noGrp="1"/>
          </p:cNvSpPr>
          <p:nvPr>
            <p:ph type="sldNum" idx="2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71D03A4-E40D-4757-B41E-09DB3FCDD007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3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4" name="PlaceHolder 3"/>
          <p:cNvSpPr>
            <a:spLocks noGrp="1"/>
          </p:cNvSpPr>
          <p:nvPr>
            <p:ph type="sldNum" idx="2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163BCA2-4921-4BFB-92BF-ADB897582C21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3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7" name="PlaceHolder 3"/>
          <p:cNvSpPr>
            <a:spLocks noGrp="1"/>
          </p:cNvSpPr>
          <p:nvPr>
            <p:ph type="sldNum" idx="2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687ACE9-62C0-43EF-B021-CDE1F3184F3F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3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0" name="PlaceHolder 3"/>
          <p:cNvSpPr>
            <a:spLocks noGrp="1"/>
          </p:cNvSpPr>
          <p:nvPr>
            <p:ph type="sldNum" idx="2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578BFE0-139B-4CF3-97AB-26173703D793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4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3" name="PlaceHolder 3"/>
          <p:cNvSpPr>
            <a:spLocks noGrp="1"/>
          </p:cNvSpPr>
          <p:nvPr>
            <p:ph type="sldNum" idx="2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F635DDA-42DF-4C1B-A50D-90EDEEE4062E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4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6" name="PlaceHolder 3"/>
          <p:cNvSpPr>
            <a:spLocks noGrp="1"/>
          </p:cNvSpPr>
          <p:nvPr>
            <p:ph type="sldNum" idx="2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342056B-2464-4B9D-ADF8-CB3DA1838082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4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9" name="PlaceHolder 3"/>
          <p:cNvSpPr>
            <a:spLocks noGrp="1"/>
          </p:cNvSpPr>
          <p:nvPr>
            <p:ph type="sldNum" idx="2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C72B454-B49A-4FD2-A4D3-562C63079594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 type="sldNum" idx="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31AC3CB-C329-455C-B737-BBD19233CEAA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8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3" name="PlaceHolder 3"/>
          <p:cNvSpPr>
            <a:spLocks noGrp="1"/>
          </p:cNvSpPr>
          <p:nvPr>
            <p:ph type="sldNum" idx="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E5FFCD8-F869-459F-9ECC-50FFA50D4514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8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6" name="PlaceHolder 3"/>
          <p:cNvSpPr>
            <a:spLocks noGrp="1"/>
          </p:cNvSpPr>
          <p:nvPr>
            <p:ph type="sldNum" idx="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FE77495-74F3-4089-9992-71F97ACD091A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8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9" name="PlaceHolder 3"/>
          <p:cNvSpPr>
            <a:spLocks noGrp="1"/>
          </p:cNvSpPr>
          <p:nvPr>
            <p:ph type="sldNum" idx="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38E54FF-4058-45AD-B53D-662D3BB2817F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9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2" name="PlaceHolder 3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D968961-DDA9-40EC-A2FB-1F358A3B1D27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9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5" name="PlaceHolder 3"/>
          <p:cNvSpPr>
            <a:spLocks noGrp="1"/>
          </p:cNvSpPr>
          <p:nvPr>
            <p:ph type="sldNum" idx="1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A941F0F-7EBF-471D-BE80-BF98E39B95BC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9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8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DC82AB0-5D86-465E-8F1E-D80287EE8B15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>
              <a:buNone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hyperlink" Target="https://www.rtl-sdr.com/hamdash-a-free-real-time-ham-radio-dashboard-with-a-browser-based-rtl-sdr-receiver/" TargetMode="External"/><Relationship Id="rId2" Type="http://schemas.openxmlformats.org/officeDocument/2006/relationships/hyperlink" Target="https://hamdash.com/" TargetMode="Externa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hyperlink" Target="https://www.youtube.com/watch?v=dFZF3em8Ia4" TargetMode="External"/><Relationship Id="rId2" Type="http://schemas.openxmlformats.org/officeDocument/2006/relationships/hyperlink" Target="https://www.linkedin.com/posts/pewter_hamdash-app-free-ham-radio-dashboard-activity-7471821408940060672-2vVa" TargetMode="Externa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hyperlink" Target="https://www.rtl-sdr.com/hamdash-a-free-real-time-ham-radio-dashboard-with-a-browser-based-rtl-sdr-receiver/" TargetMode="External"/><Relationship Id="rId2" Type="http://schemas.openxmlformats.org/officeDocument/2006/relationships/hyperlink" Target="https://www.linkedin.com/posts/pewter_hamdash-app-free-ham-radio-dashboard-activity-7471821408940060672-2vVa" TargetMode="Externa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hyperlink" Target="https://hamdash.com/" TargetMode="External"/><Relationship Id="rId2" Type="http://schemas.openxmlformats.org/officeDocument/2006/relationships/hyperlink" Target="https://www.youtube.com/watch?v=glOSu8JafS4" TargetMode="Externa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hyperlink" Target="https://hamdash.com/" TargetMode="External"/><Relationship Id="rId2" Type="http://schemas.openxmlformats.org/officeDocument/2006/relationships/hyperlink" Target="https://www.facebook.com/groups/hamops/posts/10165019689733840/" TargetMode="Externa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hyperlink" Target="https://www.youtube.com/watch?v=dFZF3em8Ia4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hyperlink" Target="https://www.rtl-sdr.com/hamdash-a-free-real-time-ham-radio-dashboard-with-a-browser-based-rtl-sdr-receiver/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hyperlink" Target="https://hamdash.com/" TargetMode="External"/><Relationship Id="rId2" Type="http://schemas.openxmlformats.org/officeDocument/2006/relationships/hyperlink" Target="https://www.reddit.com/r/amateurradio/comments/1sh2584/radio_dashboard_site_looking_for_the_link/" TargetMode="Externa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716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0"/>
          <p:cNvSpPr/>
          <p:nvPr/>
        </p:nvSpPr>
        <p:spPr>
          <a:xfrm>
            <a:off x="457200" y="1371600"/>
            <a:ext cx="8229240" cy="109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60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HamDash</a:t>
            </a:r>
            <a:endParaRPr lang="en-US" sz="6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Text 1"/>
          <p:cNvSpPr/>
          <p:nvPr/>
        </p:nvSpPr>
        <p:spPr>
          <a:xfrm>
            <a:off x="457200" y="2514600"/>
            <a:ext cx="822924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0" u="none" strike="noStrike">
                <a:solidFill>
                  <a:srgbClr val="4F98A3"/>
                </a:solidFill>
                <a:effectLst/>
                <a:uFillTx/>
                <a:latin typeface="Arial"/>
                <a:ea typeface="Arial"/>
              </a:rPr>
              <a:t>A Briefing on the Free Real-Time Amateur Radio Dashboard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" name="Text 2"/>
          <p:cNvSpPr/>
          <p:nvPr/>
        </p:nvSpPr>
        <p:spPr>
          <a:xfrm>
            <a:off x="457200" y="3200400"/>
            <a:ext cx="82292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u="none" strike="noStrike">
                <a:solidFill>
                  <a:srgbClr val="9C9B97"/>
                </a:solidFill>
                <a:effectLst/>
                <a:uFillTx/>
                <a:latin typeface="Arial"/>
                <a:ea typeface="Arial"/>
              </a:rPr>
              <a:t>Browser-based • No account • No install • No fees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Text 3"/>
          <p:cNvSpPr/>
          <p:nvPr/>
        </p:nvSpPr>
        <p:spPr>
          <a:xfrm>
            <a:off x="457200" y="4480560"/>
            <a:ext cx="82292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9C9B97"/>
                </a:solidFill>
                <a:effectLst/>
                <a:uFillTx/>
                <a:latin typeface="Arial"/>
                <a:ea typeface="Arial"/>
              </a:rPr>
              <a:t>Briefing prepared July 2026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"/>
          <p:cNvSpPr txBox="1"/>
          <p:nvPr/>
        </p:nvSpPr>
        <p:spPr>
          <a:xfrm>
            <a:off x="654120" y="457200"/>
            <a:ext cx="7664760" cy="602280"/>
          </a:xfrm>
          <a:prstGeom prst="rect">
            <a:avLst/>
          </a:prstGeom>
          <a:noFill/>
          <a:ln w="0">
            <a:noFill/>
          </a:ln>
        </p:spPr>
        <p:txBody>
          <a:bodyPr wrap="none" lIns="90000" tIns="45000" rIns="90000" bIns="45000" anchor="t">
            <a:spAutoFit/>
          </a:bodyPr>
          <a:p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This briefing is interactive. Meaning break out your devices and customize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HAMDASH as we move along if you wish.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7" name=""/>
          <p:cNvPicPr/>
          <p:nvPr/>
        </p:nvPicPr>
        <p:blipFill>
          <a:blip r:embed="rId1"/>
          <a:stretch/>
        </p:blipFill>
        <p:spPr>
          <a:xfrm>
            <a:off x="1711440" y="1242360"/>
            <a:ext cx="5832360" cy="37868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"/>
          <p:cNvPicPr/>
          <p:nvPr/>
        </p:nvPicPr>
        <p:blipFill>
          <a:blip r:embed="rId1"/>
          <a:stretch/>
        </p:blipFill>
        <p:spPr>
          <a:xfrm>
            <a:off x="139680" y="794520"/>
            <a:ext cx="8915400" cy="4196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9" name=""/>
          <p:cNvSpPr txBox="1"/>
          <p:nvPr/>
        </p:nvSpPr>
        <p:spPr>
          <a:xfrm>
            <a:off x="654120" y="457200"/>
            <a:ext cx="8105040" cy="346320"/>
          </a:xfrm>
          <a:prstGeom prst="rect">
            <a:avLst/>
          </a:prstGeom>
          <a:noFill/>
          <a:ln w="0">
            <a:noFill/>
          </a:ln>
        </p:spPr>
        <p:txBody>
          <a:bodyPr wrap="none" lIns="90000" tIns="45000" rIns="90000" bIns="45000" anchor="t">
            <a:spAutoFit/>
          </a:bodyPr>
          <a:p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Because HAMDASH is so custonmizable, each users interface will be different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"/>
          <p:cNvPicPr/>
          <p:nvPr/>
        </p:nvPicPr>
        <p:blipFill>
          <a:blip r:embed="rId1"/>
          <a:stretch/>
        </p:blipFill>
        <p:spPr>
          <a:xfrm>
            <a:off x="869760" y="1516320"/>
            <a:ext cx="7467840" cy="2910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"/>
          <p:cNvPicPr/>
          <p:nvPr/>
        </p:nvPicPr>
        <p:blipFill>
          <a:blip r:embed="rId1"/>
          <a:stretch/>
        </p:blipFill>
        <p:spPr>
          <a:xfrm>
            <a:off x="1600200" y="399960"/>
            <a:ext cx="5920560" cy="4400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"/>
          <p:cNvPicPr/>
          <p:nvPr/>
        </p:nvPicPr>
        <p:blipFill>
          <a:blip r:embed="rId1"/>
          <a:stretch/>
        </p:blipFill>
        <p:spPr>
          <a:xfrm>
            <a:off x="784800" y="457200"/>
            <a:ext cx="7444800" cy="44348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"/>
          <p:cNvPicPr/>
          <p:nvPr/>
        </p:nvPicPr>
        <p:blipFill>
          <a:blip r:embed="rId1"/>
          <a:stretch/>
        </p:blipFill>
        <p:spPr>
          <a:xfrm>
            <a:off x="1031760" y="399960"/>
            <a:ext cx="7143840" cy="4400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"/>
          <p:cNvPicPr/>
          <p:nvPr/>
        </p:nvPicPr>
        <p:blipFill>
          <a:blip r:embed="rId1"/>
          <a:stretch/>
        </p:blipFill>
        <p:spPr>
          <a:xfrm>
            <a:off x="822960" y="983160"/>
            <a:ext cx="7406640" cy="3360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"/>
          <p:cNvPicPr/>
          <p:nvPr/>
        </p:nvPicPr>
        <p:blipFill>
          <a:blip r:embed="rId1"/>
          <a:stretch/>
        </p:blipFill>
        <p:spPr>
          <a:xfrm>
            <a:off x="766800" y="1725840"/>
            <a:ext cx="7673400" cy="24915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"/>
          <p:cNvPicPr/>
          <p:nvPr/>
        </p:nvPicPr>
        <p:blipFill>
          <a:blip r:embed="rId1"/>
          <a:stretch/>
        </p:blipFill>
        <p:spPr>
          <a:xfrm>
            <a:off x="784800" y="457200"/>
            <a:ext cx="7673400" cy="45108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"/>
          <p:cNvPicPr/>
          <p:nvPr/>
        </p:nvPicPr>
        <p:blipFill>
          <a:blip r:embed="rId1"/>
          <a:stretch/>
        </p:blipFill>
        <p:spPr>
          <a:xfrm>
            <a:off x="865800" y="1143000"/>
            <a:ext cx="7475400" cy="3291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0"/>
          <p:cNvSpPr/>
          <p:nvPr/>
        </p:nvSpPr>
        <p:spPr>
          <a:xfrm>
            <a:off x="457200" y="365760"/>
            <a:ext cx="822924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600" b="1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What is HamDash?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Text 1"/>
          <p:cNvSpPr/>
          <p:nvPr/>
        </p:nvSpPr>
        <p:spPr>
          <a:xfrm>
            <a:off x="457200" y="1280160"/>
            <a:ext cx="822924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5000"/>
              </a:lnSpc>
              <a:tabLst>
                <a:tab pos="0" algn="l"/>
              </a:tabLst>
            </a:pPr>
            <a:r>
              <a:rPr lang="en-US" sz="1600" b="0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HamDash is a free, real-time dashboard for amateur radio operators — a single in-browser view that consolidates the live data an operator normally keeps open across many disconnected tabs.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Text 2"/>
          <p:cNvSpPr/>
          <p:nvPr/>
        </p:nvSpPr>
        <p:spPr>
          <a:xfrm>
            <a:off x="457200" y="2148840"/>
            <a:ext cx="822924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5000"/>
              </a:lnSpc>
              <a:tabLst>
                <a:tab pos="0" algn="l"/>
              </a:tabLst>
            </a:pPr>
            <a:r>
              <a:rPr lang="en-US" sz="1600" b="0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It brings together HF propagation, space weather, DX cluster spots, POTA and SOTA activations, a contest calendar, a greyline map, field tools, and SDR receiver integration — over 30 tools in one customizable grid.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Shape 3"/>
          <p:cNvSpPr/>
          <p:nvPr/>
        </p:nvSpPr>
        <p:spPr>
          <a:xfrm>
            <a:off x="457200" y="3246120"/>
            <a:ext cx="2624040" cy="1142640"/>
          </a:xfrm>
          <a:prstGeom prst="rect">
            <a:avLst/>
          </a:prstGeom>
          <a:solidFill>
            <a:srgbClr val="FFFFFF"/>
          </a:solidFill>
          <a:ln w="9525">
            <a:solidFill>
              <a:srgbClr val="D4D1C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Text 4"/>
          <p:cNvSpPr/>
          <p:nvPr/>
        </p:nvSpPr>
        <p:spPr>
          <a:xfrm>
            <a:off x="457200" y="3337560"/>
            <a:ext cx="262404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400" b="1" u="none" strike="noStrike">
                <a:solidFill>
                  <a:srgbClr val="01696F"/>
                </a:solidFill>
                <a:effectLst/>
                <a:uFillTx/>
                <a:latin typeface="Arial"/>
                <a:ea typeface="Arial"/>
              </a:rPr>
              <a:t>0</a:t>
            </a:r>
            <a:endParaRPr lang="en-US" sz="3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Text 5"/>
          <p:cNvSpPr/>
          <p:nvPr/>
        </p:nvSpPr>
        <p:spPr>
          <a:xfrm>
            <a:off x="457200" y="3931920"/>
            <a:ext cx="26240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7A7974"/>
                </a:solidFill>
                <a:effectLst/>
                <a:uFillTx/>
                <a:latin typeface="Arial"/>
                <a:ea typeface="Arial"/>
              </a:rPr>
              <a:t>Accounts required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Shape 6"/>
          <p:cNvSpPr/>
          <p:nvPr/>
        </p:nvSpPr>
        <p:spPr>
          <a:xfrm>
            <a:off x="3264480" y="3246120"/>
            <a:ext cx="2624040" cy="1142640"/>
          </a:xfrm>
          <a:prstGeom prst="rect">
            <a:avLst/>
          </a:prstGeom>
          <a:solidFill>
            <a:srgbClr val="FFFFFF"/>
          </a:solidFill>
          <a:ln w="9525">
            <a:solidFill>
              <a:srgbClr val="D4D1C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Text 7"/>
          <p:cNvSpPr/>
          <p:nvPr/>
        </p:nvSpPr>
        <p:spPr>
          <a:xfrm>
            <a:off x="3264480" y="3337560"/>
            <a:ext cx="262404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400" b="1" u="none" strike="noStrike">
                <a:solidFill>
                  <a:srgbClr val="01696F"/>
                </a:solidFill>
                <a:effectLst/>
                <a:uFillTx/>
                <a:latin typeface="Arial"/>
                <a:ea typeface="Arial"/>
              </a:rPr>
              <a:t>30+</a:t>
            </a:r>
            <a:endParaRPr lang="en-US" sz="3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Text 8"/>
          <p:cNvSpPr/>
          <p:nvPr/>
        </p:nvSpPr>
        <p:spPr>
          <a:xfrm>
            <a:off x="3264480" y="3931920"/>
            <a:ext cx="26240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7A7974"/>
                </a:solidFill>
                <a:effectLst/>
                <a:uFillTx/>
                <a:latin typeface="Arial"/>
                <a:ea typeface="Arial"/>
              </a:rPr>
              <a:t>Integrated tools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Shape 9"/>
          <p:cNvSpPr/>
          <p:nvPr/>
        </p:nvSpPr>
        <p:spPr>
          <a:xfrm>
            <a:off x="6071760" y="3246120"/>
            <a:ext cx="2624040" cy="1142640"/>
          </a:xfrm>
          <a:prstGeom prst="rect">
            <a:avLst/>
          </a:prstGeom>
          <a:solidFill>
            <a:srgbClr val="FFFFFF"/>
          </a:solidFill>
          <a:ln w="9525">
            <a:solidFill>
              <a:srgbClr val="D4D1C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Text 10"/>
          <p:cNvSpPr/>
          <p:nvPr/>
        </p:nvSpPr>
        <p:spPr>
          <a:xfrm>
            <a:off x="6071760" y="3337560"/>
            <a:ext cx="262404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400" b="1" u="none" strike="noStrike">
                <a:solidFill>
                  <a:srgbClr val="01696F"/>
                </a:solidFill>
                <a:effectLst/>
                <a:uFillTx/>
                <a:latin typeface="Arial"/>
                <a:ea typeface="Arial"/>
              </a:rPr>
              <a:t>100%</a:t>
            </a:r>
            <a:endParaRPr lang="en-US" sz="3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Text 11"/>
          <p:cNvSpPr/>
          <p:nvPr/>
        </p:nvSpPr>
        <p:spPr>
          <a:xfrm>
            <a:off x="6071760" y="3931920"/>
            <a:ext cx="26240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7A7974"/>
                </a:solidFill>
                <a:effectLst/>
                <a:uFillTx/>
                <a:latin typeface="Arial"/>
                <a:ea typeface="Arial"/>
              </a:rPr>
              <a:t>Browser-based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Text 12"/>
          <p:cNvSpPr/>
          <p:nvPr/>
        </p:nvSpPr>
        <p:spPr>
          <a:xfrm>
            <a:off x="457200" y="4754880"/>
            <a:ext cx="82292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5C5B55"/>
                </a:solidFill>
                <a:effectLst/>
                <a:uFillTx/>
                <a:latin typeface="Arial"/>
                <a:ea typeface="Arial"/>
              </a:rPr>
              <a:t>Source: </a:t>
            </a:r>
            <a:r>
              <a:rPr lang="en-US" sz="900" b="0" u="sng" strike="noStrike">
                <a:solidFill>
                  <a:srgbClr val="5C5B55"/>
                </a:solidFill>
                <a:effectLst/>
                <a:uFillTx/>
                <a:latin typeface="Arial"/>
                <a:ea typeface="Arial"/>
                <a:hlinkClick r:id="rId1"/>
              </a:rPr>
              <a:t>rtl-sdr.com</a:t>
            </a:r>
            <a:r>
              <a:rPr lang="en-US" sz="900" b="0" u="none" strike="noStrike">
                <a:solidFill>
                  <a:srgbClr val="5C5B55"/>
                </a:solidFill>
                <a:effectLst/>
                <a:uFillTx/>
                <a:latin typeface="Arial"/>
                <a:ea typeface="Arial"/>
              </a:rPr>
              <a:t>, </a:t>
            </a:r>
            <a:r>
              <a:rPr lang="en-US" sz="900" b="0" u="sng" strike="noStrike">
                <a:solidFill>
                  <a:srgbClr val="5C5B55"/>
                </a:solidFill>
                <a:effectLst/>
                <a:uFillTx/>
                <a:latin typeface="Arial"/>
                <a:ea typeface="Arial"/>
                <a:hlinkClick r:id="rId2"/>
              </a:rPr>
              <a:t>hamdash.com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"/>
          <p:cNvPicPr/>
          <p:nvPr/>
        </p:nvPicPr>
        <p:blipFill>
          <a:blip r:embed="rId1"/>
          <a:stretch/>
        </p:blipFill>
        <p:spPr>
          <a:xfrm>
            <a:off x="843120" y="2129760"/>
            <a:ext cx="7521120" cy="16837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"/>
          <p:cNvPicPr/>
          <p:nvPr/>
        </p:nvPicPr>
        <p:blipFill>
          <a:blip r:embed="rId1"/>
          <a:stretch/>
        </p:blipFill>
        <p:spPr>
          <a:xfrm>
            <a:off x="785880" y="1828800"/>
            <a:ext cx="7635240" cy="19198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"/>
          <p:cNvPicPr/>
          <p:nvPr/>
        </p:nvPicPr>
        <p:blipFill>
          <a:blip r:embed="rId1"/>
          <a:stretch/>
        </p:blipFill>
        <p:spPr>
          <a:xfrm>
            <a:off x="995400" y="2030760"/>
            <a:ext cx="7216200" cy="18817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"/>
          <p:cNvPicPr/>
          <p:nvPr/>
        </p:nvPicPr>
        <p:blipFill>
          <a:blip r:embed="rId1"/>
          <a:stretch/>
        </p:blipFill>
        <p:spPr>
          <a:xfrm>
            <a:off x="927000" y="2030760"/>
            <a:ext cx="7353360" cy="18817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"/>
          <p:cNvPicPr/>
          <p:nvPr/>
        </p:nvPicPr>
        <p:blipFill>
          <a:blip r:embed="rId1"/>
          <a:stretch/>
        </p:blipFill>
        <p:spPr>
          <a:xfrm>
            <a:off x="793440" y="1314360"/>
            <a:ext cx="7620120" cy="33145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"/>
          <p:cNvPicPr/>
          <p:nvPr/>
        </p:nvPicPr>
        <p:blipFill>
          <a:blip r:embed="rId1"/>
          <a:stretch/>
        </p:blipFill>
        <p:spPr>
          <a:xfrm>
            <a:off x="736200" y="1828800"/>
            <a:ext cx="7734600" cy="2285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716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Text 0"/>
          <p:cNvSpPr/>
          <p:nvPr/>
        </p:nvSpPr>
        <p:spPr>
          <a:xfrm>
            <a:off x="457200" y="457200"/>
            <a:ext cx="822924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60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Takeaways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5" name="Text 1"/>
          <p:cNvSpPr/>
          <p:nvPr/>
        </p:nvSpPr>
        <p:spPr>
          <a:xfrm>
            <a:off x="640080" y="1417320"/>
            <a:ext cx="80463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marL="343080" indent="-343080" defTabSz="914400">
              <a:lnSpc>
                <a:spcPct val="100000"/>
              </a:lnSpc>
              <a:buClr>
                <a:srgbClr val="D8D7D5"/>
              </a:buClr>
              <a:buFont typeface="Symbol" charset="2"/>
              <a:buChar char=""/>
            </a:pPr>
            <a:r>
              <a:rPr lang="en-US" sz="1400" b="0" u="none" strike="noStrike">
                <a:solidFill>
                  <a:srgbClr val="D8D7D5"/>
                </a:solidFill>
                <a:effectLst/>
                <a:uFillTx/>
                <a:latin typeface="Arial"/>
                <a:ea typeface="Arial"/>
              </a:rPr>
              <a:t>HamDash consolidates 30+ ham radio tools into one free, browser-based dashboard.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6" name="Text 2"/>
          <p:cNvSpPr/>
          <p:nvPr/>
        </p:nvSpPr>
        <p:spPr>
          <a:xfrm>
            <a:off x="640080" y="1892880"/>
            <a:ext cx="80463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marL="343080" indent="-343080" defTabSz="914400">
              <a:lnSpc>
                <a:spcPct val="100000"/>
              </a:lnSpc>
              <a:buClr>
                <a:srgbClr val="D8D7D5"/>
              </a:buClr>
              <a:buFont typeface="Symbol" charset="2"/>
              <a:buChar char=""/>
            </a:pPr>
            <a:r>
              <a:rPr lang="en-US" sz="1400" b="0" u="none" strike="noStrike">
                <a:solidFill>
                  <a:srgbClr val="D8D7D5"/>
                </a:solidFill>
                <a:effectLst/>
                <a:uFillTx/>
                <a:latin typeface="Arial"/>
                <a:ea typeface="Arial"/>
              </a:rPr>
              <a:t>No account, no install, no fees — runs on any device with Chrome / Chromium.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7" name="Text 3"/>
          <p:cNvSpPr/>
          <p:nvPr/>
        </p:nvSpPr>
        <p:spPr>
          <a:xfrm>
            <a:off x="640080" y="2368440"/>
            <a:ext cx="80463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marL="343080" indent="-343080" defTabSz="914400">
              <a:lnSpc>
                <a:spcPct val="100000"/>
              </a:lnSpc>
              <a:buClr>
                <a:srgbClr val="D8D7D5"/>
              </a:buClr>
              <a:buFont typeface="Symbol" charset="2"/>
              <a:buChar char=""/>
            </a:pPr>
            <a:r>
              <a:rPr lang="en-US" sz="1400" b="0" u="none" strike="noStrike">
                <a:solidFill>
                  <a:srgbClr val="D8D7D5"/>
                </a:solidFill>
                <a:effectLst/>
                <a:uFillTx/>
                <a:latin typeface="Arial"/>
                <a:ea typeface="Arial"/>
              </a:rPr>
              <a:t>Live propagation, solar weather, DX spots, POTA/SOTA, contests, and field tools in one view.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8" name="Text 4"/>
          <p:cNvSpPr/>
          <p:nvPr/>
        </p:nvSpPr>
        <p:spPr>
          <a:xfrm>
            <a:off x="640080" y="2843640"/>
            <a:ext cx="80463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marL="343080" indent="-343080" defTabSz="914400">
              <a:lnSpc>
                <a:spcPct val="100000"/>
              </a:lnSpc>
              <a:buClr>
                <a:srgbClr val="D8D7D5"/>
              </a:buClr>
              <a:buFont typeface="Symbol" charset="2"/>
              <a:buChar char=""/>
            </a:pPr>
            <a:r>
              <a:rPr lang="en-US" sz="1400" b="0" u="none" strike="noStrike">
                <a:solidFill>
                  <a:srgbClr val="D8D7D5"/>
                </a:solidFill>
                <a:effectLst/>
                <a:uFillTx/>
                <a:latin typeface="Arial"/>
                <a:ea typeface="Arial"/>
              </a:rPr>
              <a:t>Optional SDR receiver integration (RTL-SDR) for spectrum, waterfall, and decoding.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9" name="Text 5"/>
          <p:cNvSpPr/>
          <p:nvPr/>
        </p:nvSpPr>
        <p:spPr>
          <a:xfrm>
            <a:off x="640080" y="3319200"/>
            <a:ext cx="80463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marL="343080" indent="-343080" defTabSz="914400">
              <a:lnSpc>
                <a:spcPct val="100000"/>
              </a:lnSpc>
              <a:buClr>
                <a:srgbClr val="D8D7D5"/>
              </a:buClr>
              <a:buFont typeface="Symbol" charset="2"/>
              <a:buChar char=""/>
            </a:pPr>
            <a:r>
              <a:rPr lang="en-US" sz="1400" b="0" u="none" strike="noStrike">
                <a:solidFill>
                  <a:srgbClr val="D8D7D5"/>
                </a:solidFill>
                <a:effectLst/>
                <a:uFillTx/>
                <a:latin typeface="Arial"/>
                <a:ea typeface="Arial"/>
              </a:rPr>
              <a:t>Privacy-first: local-only data, general location, zero tracking.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0" name="Text 6"/>
          <p:cNvSpPr/>
          <p:nvPr/>
        </p:nvSpPr>
        <p:spPr>
          <a:xfrm>
            <a:off x="640080" y="3794760"/>
            <a:ext cx="80463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marL="343080" indent="-343080" defTabSz="914400">
              <a:lnSpc>
                <a:spcPct val="100000"/>
              </a:lnSpc>
              <a:buClr>
                <a:srgbClr val="D8D7D5"/>
              </a:buClr>
              <a:buFont typeface="Symbol" charset="2"/>
              <a:buChar char=""/>
            </a:pPr>
            <a:r>
              <a:rPr lang="en-US" sz="1400" b="0" u="none" strike="noStrike">
                <a:solidFill>
                  <a:srgbClr val="D8D7D5"/>
                </a:solidFill>
                <a:effectLst/>
                <a:uFillTx/>
                <a:latin typeface="Arial"/>
                <a:ea typeface="Arial"/>
              </a:rPr>
              <a:t>Ideal for the home shack, field activations, newcomers, and SWL listeners.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1" name="Text 7"/>
          <p:cNvSpPr/>
          <p:nvPr/>
        </p:nvSpPr>
        <p:spPr>
          <a:xfrm>
            <a:off x="457200" y="4526280"/>
            <a:ext cx="82292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4F98A3"/>
                </a:solidFill>
                <a:effectLst/>
                <a:uFillTx/>
                <a:latin typeface="Arial"/>
                <a:ea typeface="Arial"/>
              </a:rPr>
              <a:t>Explore it at hamdash.com</a:t>
            </a:r>
            <a:endParaRPr lang="en-US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0"/>
          <p:cNvSpPr/>
          <p:nvPr/>
        </p:nvSpPr>
        <p:spPr>
          <a:xfrm>
            <a:off x="457200" y="365760"/>
            <a:ext cx="822924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600" b="1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At a Glance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Text 1"/>
          <p:cNvSpPr/>
          <p:nvPr/>
        </p:nvSpPr>
        <p:spPr>
          <a:xfrm>
            <a:off x="457200" y="1280160"/>
            <a:ext cx="18284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1696F"/>
                </a:solidFill>
                <a:effectLst/>
                <a:uFillTx/>
                <a:latin typeface="Arial"/>
                <a:ea typeface="Arial"/>
              </a:rPr>
              <a:t>Type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Text 2"/>
          <p:cNvSpPr/>
          <p:nvPr/>
        </p:nvSpPr>
        <p:spPr>
          <a:xfrm>
            <a:off x="2377440" y="1280160"/>
            <a:ext cx="64004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Free, browser-based web application (runs in Chrome / Chromium)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Shape 3"/>
          <p:cNvSpPr/>
          <p:nvPr/>
        </p:nvSpPr>
        <p:spPr>
          <a:xfrm>
            <a:off x="457200" y="1737360"/>
            <a:ext cx="8320680" cy="8640"/>
          </a:xfrm>
          <a:prstGeom prst="rect">
            <a:avLst/>
          </a:prstGeom>
          <a:solidFill>
            <a:srgbClr val="D4D1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-36000" rIns="90000" bIns="-36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Text 4"/>
          <p:cNvSpPr/>
          <p:nvPr/>
        </p:nvSpPr>
        <p:spPr>
          <a:xfrm>
            <a:off x="457200" y="1810440"/>
            <a:ext cx="18284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1696F"/>
                </a:solidFill>
                <a:effectLst/>
                <a:uFillTx/>
                <a:latin typeface="Arial"/>
                <a:ea typeface="Arial"/>
              </a:rPr>
              <a:t>Builder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Text 5"/>
          <p:cNvSpPr/>
          <p:nvPr/>
        </p:nvSpPr>
        <p:spPr>
          <a:xfrm>
            <a:off x="2377440" y="1810440"/>
            <a:ext cx="64004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Peter — amateur radio operator, callsign G0LIW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Shape 6"/>
          <p:cNvSpPr/>
          <p:nvPr/>
        </p:nvSpPr>
        <p:spPr>
          <a:xfrm>
            <a:off x="457200" y="2267640"/>
            <a:ext cx="8320680" cy="8640"/>
          </a:xfrm>
          <a:prstGeom prst="rect">
            <a:avLst/>
          </a:prstGeom>
          <a:solidFill>
            <a:srgbClr val="D4D1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-36000" rIns="90000" bIns="-36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Text 7"/>
          <p:cNvSpPr/>
          <p:nvPr/>
        </p:nvSpPr>
        <p:spPr>
          <a:xfrm>
            <a:off x="457200" y="2340720"/>
            <a:ext cx="18284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1696F"/>
                </a:solidFill>
                <a:effectLst/>
                <a:uFillTx/>
                <a:latin typeface="Arial"/>
                <a:ea typeface="Arial"/>
              </a:rPr>
              <a:t>Access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Text 8"/>
          <p:cNvSpPr/>
          <p:nvPr/>
        </p:nvSpPr>
        <p:spPr>
          <a:xfrm>
            <a:off x="2377440" y="2340720"/>
            <a:ext cx="64004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No account, no login, no installation, no subscription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Shape 9"/>
          <p:cNvSpPr/>
          <p:nvPr/>
        </p:nvSpPr>
        <p:spPr>
          <a:xfrm>
            <a:off x="457200" y="2797920"/>
            <a:ext cx="8320680" cy="8640"/>
          </a:xfrm>
          <a:prstGeom prst="rect">
            <a:avLst/>
          </a:prstGeom>
          <a:solidFill>
            <a:srgbClr val="D4D1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-36000" rIns="90000" bIns="-36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Text 10"/>
          <p:cNvSpPr/>
          <p:nvPr/>
        </p:nvSpPr>
        <p:spPr>
          <a:xfrm>
            <a:off x="457200" y="2871360"/>
            <a:ext cx="18284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1696F"/>
                </a:solidFill>
                <a:effectLst/>
                <a:uFillTx/>
                <a:latin typeface="Arial"/>
                <a:ea typeface="Arial"/>
              </a:rPr>
              <a:t>Platforms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" name="Text 11"/>
          <p:cNvSpPr/>
          <p:nvPr/>
        </p:nvSpPr>
        <p:spPr>
          <a:xfrm>
            <a:off x="2377440" y="2871360"/>
            <a:ext cx="64004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Windows, macOS, Linux, Android — desktop, tablet, phone, Raspberry Pi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Shape 12"/>
          <p:cNvSpPr/>
          <p:nvPr/>
        </p:nvSpPr>
        <p:spPr>
          <a:xfrm>
            <a:off x="457200" y="3328560"/>
            <a:ext cx="8320680" cy="8640"/>
          </a:xfrm>
          <a:prstGeom prst="rect">
            <a:avLst/>
          </a:prstGeom>
          <a:solidFill>
            <a:srgbClr val="D4D1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-36000" rIns="90000" bIns="-36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Text 13"/>
          <p:cNvSpPr/>
          <p:nvPr/>
        </p:nvSpPr>
        <p:spPr>
          <a:xfrm>
            <a:off x="457200" y="3401640"/>
            <a:ext cx="18284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1696F"/>
                </a:solidFill>
                <a:effectLst/>
                <a:uFillTx/>
                <a:latin typeface="Arial"/>
                <a:ea typeface="Arial"/>
              </a:rPr>
              <a:t>Use case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Text 14"/>
          <p:cNvSpPr/>
          <p:nvPr/>
        </p:nvSpPr>
        <p:spPr>
          <a:xfrm>
            <a:off x="2377440" y="3401640"/>
            <a:ext cx="64004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Always-on monitor for the radio shack, second screen, or field ops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Shape 15"/>
          <p:cNvSpPr/>
          <p:nvPr/>
        </p:nvSpPr>
        <p:spPr>
          <a:xfrm>
            <a:off x="457200" y="3858840"/>
            <a:ext cx="8320680" cy="8640"/>
          </a:xfrm>
          <a:prstGeom prst="rect">
            <a:avLst/>
          </a:prstGeom>
          <a:solidFill>
            <a:srgbClr val="D4D1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-36000" rIns="90000" bIns="-36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Text 16"/>
          <p:cNvSpPr/>
          <p:nvPr/>
        </p:nvSpPr>
        <p:spPr>
          <a:xfrm>
            <a:off x="457200" y="3931920"/>
            <a:ext cx="18284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1696F"/>
                </a:solidFill>
                <a:effectLst/>
                <a:uFillTx/>
                <a:latin typeface="Arial"/>
                <a:ea typeface="Arial"/>
              </a:rPr>
              <a:t>Adoption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Text 17"/>
          <p:cNvSpPr/>
          <p:nvPr/>
        </p:nvSpPr>
        <p:spPr>
          <a:xfrm>
            <a:off x="2377440" y="3931920"/>
            <a:ext cx="64004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3,400+ active users within weeks of soft launch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Text 18"/>
          <p:cNvSpPr/>
          <p:nvPr/>
        </p:nvSpPr>
        <p:spPr>
          <a:xfrm>
            <a:off x="457200" y="4754880"/>
            <a:ext cx="82292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5C5B55"/>
                </a:solidFill>
                <a:effectLst/>
                <a:uFillTx/>
                <a:latin typeface="Arial"/>
                <a:ea typeface="Arial"/>
              </a:rPr>
              <a:t>Source: </a:t>
            </a:r>
            <a:r>
              <a:rPr lang="en-US" sz="900" b="0" u="sng" strike="noStrike">
                <a:solidFill>
                  <a:srgbClr val="5C5B55"/>
                </a:solidFill>
                <a:effectLst/>
                <a:uFillTx/>
                <a:latin typeface="Arial"/>
                <a:ea typeface="Arial"/>
                <a:hlinkClick r:id="rId1"/>
              </a:rPr>
              <a:t>YouTube (HamDash overview)</a:t>
            </a:r>
            <a:r>
              <a:rPr lang="en-US" sz="900" b="0" u="none" strike="noStrike">
                <a:solidFill>
                  <a:srgbClr val="5C5B55"/>
                </a:solidFill>
                <a:effectLst/>
                <a:uFillTx/>
                <a:latin typeface="Arial"/>
                <a:ea typeface="Arial"/>
              </a:rPr>
              <a:t>, </a:t>
            </a:r>
            <a:r>
              <a:rPr lang="en-US" sz="900" b="0" u="sng" strike="noStrike">
                <a:solidFill>
                  <a:srgbClr val="5C5B55"/>
                </a:solidFill>
                <a:effectLst/>
                <a:uFillTx/>
                <a:latin typeface="Arial"/>
                <a:ea typeface="Arial"/>
                <a:hlinkClick r:id="rId2"/>
              </a:rPr>
              <a:t>LinkedIn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 0"/>
          <p:cNvSpPr/>
          <p:nvPr/>
        </p:nvSpPr>
        <p:spPr>
          <a:xfrm>
            <a:off x="457200" y="365760"/>
            <a:ext cx="822924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600" b="1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Core Capabilities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Shape 1"/>
          <p:cNvSpPr/>
          <p:nvPr/>
        </p:nvSpPr>
        <p:spPr>
          <a:xfrm>
            <a:off x="457200" y="1234440"/>
            <a:ext cx="2559960" cy="1599840"/>
          </a:xfrm>
          <a:prstGeom prst="rect">
            <a:avLst/>
          </a:prstGeom>
          <a:solidFill>
            <a:srgbClr val="FFFFFF"/>
          </a:solidFill>
          <a:ln w="9525">
            <a:solidFill>
              <a:srgbClr val="D4D1C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Text 2"/>
          <p:cNvSpPr/>
          <p:nvPr/>
        </p:nvSpPr>
        <p:spPr>
          <a:xfrm>
            <a:off x="640080" y="1371600"/>
            <a:ext cx="22856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1696F"/>
                </a:solidFill>
                <a:effectLst/>
                <a:uFillTx/>
                <a:latin typeface="Arial"/>
                <a:ea typeface="Arial"/>
              </a:rPr>
              <a:t>Propagation &amp; Solar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Text 3"/>
          <p:cNvSpPr/>
          <p:nvPr/>
        </p:nvSpPr>
        <p:spPr>
          <a:xfrm>
            <a:off x="640080" y="1737360"/>
            <a:ext cx="2285640" cy="100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914400">
              <a:lnSpc>
                <a:spcPct val="11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Live D-layer absorption, SFI, K-index, and an AI propagation synopsis from NOAA/SWPC and NASA SDO.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Shape 4"/>
          <p:cNvSpPr/>
          <p:nvPr/>
        </p:nvSpPr>
        <p:spPr>
          <a:xfrm>
            <a:off x="3291840" y="1234440"/>
            <a:ext cx="2559960" cy="1599840"/>
          </a:xfrm>
          <a:prstGeom prst="rect">
            <a:avLst/>
          </a:prstGeom>
          <a:solidFill>
            <a:srgbClr val="FFFFFF"/>
          </a:solidFill>
          <a:ln w="9525">
            <a:solidFill>
              <a:srgbClr val="D4D1C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" name="Text 5"/>
          <p:cNvSpPr/>
          <p:nvPr/>
        </p:nvSpPr>
        <p:spPr>
          <a:xfrm>
            <a:off x="3474720" y="1371600"/>
            <a:ext cx="22856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1696F"/>
                </a:solidFill>
                <a:effectLst/>
                <a:uFillTx/>
                <a:latin typeface="Arial"/>
                <a:ea typeface="Arial"/>
              </a:rPr>
              <a:t>DX &amp; Activity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" name="Text 6"/>
          <p:cNvSpPr/>
          <p:nvPr/>
        </p:nvSpPr>
        <p:spPr>
          <a:xfrm>
            <a:off x="3474720" y="1737360"/>
            <a:ext cx="2285640" cy="100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914400">
              <a:lnSpc>
                <a:spcPct val="11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Real-time DX cluster spots on a greyline map; PSKReporter across 40m, 20m, 15m, 10m.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Shape 7"/>
          <p:cNvSpPr/>
          <p:nvPr/>
        </p:nvSpPr>
        <p:spPr>
          <a:xfrm>
            <a:off x="6126480" y="1234440"/>
            <a:ext cx="2559960" cy="1599840"/>
          </a:xfrm>
          <a:prstGeom prst="rect">
            <a:avLst/>
          </a:prstGeom>
          <a:solidFill>
            <a:srgbClr val="FFFFFF"/>
          </a:solidFill>
          <a:ln w="9525">
            <a:solidFill>
              <a:srgbClr val="D4D1C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Text 8"/>
          <p:cNvSpPr/>
          <p:nvPr/>
        </p:nvSpPr>
        <p:spPr>
          <a:xfrm>
            <a:off x="6309360" y="1371600"/>
            <a:ext cx="22856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1696F"/>
                </a:solidFill>
                <a:effectLst/>
                <a:uFillTx/>
                <a:latin typeface="Arial"/>
                <a:ea typeface="Arial"/>
              </a:rPr>
              <a:t>Activations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Text 9"/>
          <p:cNvSpPr/>
          <p:nvPr/>
        </p:nvSpPr>
        <p:spPr>
          <a:xfrm>
            <a:off x="6309360" y="1737360"/>
            <a:ext cx="2285640" cy="100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914400">
              <a:lnSpc>
                <a:spcPct val="11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Live POTA and SOTA spots plus a contest calendar.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Shape 10"/>
          <p:cNvSpPr/>
          <p:nvPr/>
        </p:nvSpPr>
        <p:spPr>
          <a:xfrm>
            <a:off x="457200" y="3017520"/>
            <a:ext cx="2559960" cy="1599840"/>
          </a:xfrm>
          <a:prstGeom prst="rect">
            <a:avLst/>
          </a:prstGeom>
          <a:solidFill>
            <a:srgbClr val="FFFFFF"/>
          </a:solidFill>
          <a:ln w="9525">
            <a:solidFill>
              <a:srgbClr val="D4D1C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Text 11"/>
          <p:cNvSpPr/>
          <p:nvPr/>
        </p:nvSpPr>
        <p:spPr>
          <a:xfrm>
            <a:off x="640080" y="3154680"/>
            <a:ext cx="22856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1696F"/>
                </a:solidFill>
                <a:effectLst/>
                <a:uFillTx/>
                <a:latin typeface="Arial"/>
                <a:ea typeface="Arial"/>
              </a:rPr>
              <a:t>Weather &amp; Safety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Text 12"/>
          <p:cNvSpPr/>
          <p:nvPr/>
        </p:nvSpPr>
        <p:spPr>
          <a:xfrm>
            <a:off x="640080" y="3520440"/>
            <a:ext cx="2285640" cy="100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914400">
              <a:lnSpc>
                <a:spcPct val="11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Real-time MET/NOAA data, lightning maps, and links to Skywarn/Raynet.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Shape 13"/>
          <p:cNvSpPr/>
          <p:nvPr/>
        </p:nvSpPr>
        <p:spPr>
          <a:xfrm>
            <a:off x="3291840" y="3017520"/>
            <a:ext cx="2559960" cy="1599840"/>
          </a:xfrm>
          <a:prstGeom prst="rect">
            <a:avLst/>
          </a:prstGeom>
          <a:solidFill>
            <a:srgbClr val="FFFFFF"/>
          </a:solidFill>
          <a:ln w="9525">
            <a:solidFill>
              <a:srgbClr val="D4D1C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" name="Text 14"/>
          <p:cNvSpPr/>
          <p:nvPr/>
        </p:nvSpPr>
        <p:spPr>
          <a:xfrm>
            <a:off x="3474720" y="3154680"/>
            <a:ext cx="22856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1696F"/>
                </a:solidFill>
                <a:effectLst/>
                <a:uFillTx/>
                <a:latin typeface="Arial"/>
                <a:ea typeface="Arial"/>
              </a:rPr>
              <a:t>Field Tools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Text 15"/>
          <p:cNvSpPr/>
          <p:nvPr/>
        </p:nvSpPr>
        <p:spPr>
          <a:xfrm>
            <a:off x="3474720" y="3520440"/>
            <a:ext cx="2285640" cy="100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914400">
              <a:lnSpc>
                <a:spcPct val="11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Antenna calculators, a Morse tutor, and a simple local QSO log.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Shape 16"/>
          <p:cNvSpPr/>
          <p:nvPr/>
        </p:nvSpPr>
        <p:spPr>
          <a:xfrm>
            <a:off x="6126480" y="3017520"/>
            <a:ext cx="2559960" cy="1599840"/>
          </a:xfrm>
          <a:prstGeom prst="rect">
            <a:avLst/>
          </a:prstGeom>
          <a:solidFill>
            <a:srgbClr val="FFFFFF"/>
          </a:solidFill>
          <a:ln w="9525">
            <a:solidFill>
              <a:srgbClr val="D4D1C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Text 17"/>
          <p:cNvSpPr/>
          <p:nvPr/>
        </p:nvSpPr>
        <p:spPr>
          <a:xfrm>
            <a:off x="6309360" y="3154680"/>
            <a:ext cx="22856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1696F"/>
                </a:solidFill>
                <a:effectLst/>
                <a:uFillTx/>
                <a:latin typeface="Arial"/>
                <a:ea typeface="Arial"/>
              </a:rPr>
              <a:t>SDR Receiver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Text 18"/>
          <p:cNvSpPr/>
          <p:nvPr/>
        </p:nvSpPr>
        <p:spPr>
          <a:xfrm>
            <a:off x="6309360" y="3520440"/>
            <a:ext cx="2285640" cy="100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914400">
              <a:lnSpc>
                <a:spcPct val="11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Browser-based SDRcom with live spectrum, waterfall, and digital-mode decoding.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Text 19"/>
          <p:cNvSpPr/>
          <p:nvPr/>
        </p:nvSpPr>
        <p:spPr>
          <a:xfrm>
            <a:off x="457200" y="4754880"/>
            <a:ext cx="82292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5C5B55"/>
                </a:solidFill>
                <a:effectLst/>
                <a:uFillTx/>
                <a:latin typeface="Arial"/>
                <a:ea typeface="Arial"/>
              </a:rPr>
              <a:t>Source: </a:t>
            </a:r>
            <a:r>
              <a:rPr lang="en-US" sz="900" b="0" u="sng" strike="noStrike">
                <a:solidFill>
                  <a:srgbClr val="5C5B55"/>
                </a:solidFill>
                <a:effectLst/>
                <a:uFillTx/>
                <a:latin typeface="Arial"/>
                <a:ea typeface="Arial"/>
                <a:hlinkClick r:id="rId1"/>
              </a:rPr>
              <a:t>rtl-sdr.com</a:t>
            </a:r>
            <a:r>
              <a:rPr lang="en-US" sz="900" b="0" u="none" strike="noStrike">
                <a:solidFill>
                  <a:srgbClr val="5C5B55"/>
                </a:solidFill>
                <a:effectLst/>
                <a:uFillTx/>
                <a:latin typeface="Arial"/>
                <a:ea typeface="Arial"/>
              </a:rPr>
              <a:t>, </a:t>
            </a:r>
            <a:r>
              <a:rPr lang="en-US" sz="900" b="0" u="sng" strike="noStrike">
                <a:solidFill>
                  <a:srgbClr val="5C5B55"/>
                </a:solidFill>
                <a:effectLst/>
                <a:uFillTx/>
                <a:latin typeface="Arial"/>
                <a:ea typeface="Arial"/>
                <a:hlinkClick r:id="rId2"/>
              </a:rPr>
              <a:t>LinkedIn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0"/>
          <p:cNvSpPr/>
          <p:nvPr/>
        </p:nvSpPr>
        <p:spPr>
          <a:xfrm>
            <a:off x="457200" y="365760"/>
            <a:ext cx="822924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600" b="1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Data Sources &amp; Integrations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Shape 1"/>
          <p:cNvSpPr/>
          <p:nvPr/>
        </p:nvSpPr>
        <p:spPr>
          <a:xfrm>
            <a:off x="457200" y="1234440"/>
            <a:ext cx="4023000" cy="3108600"/>
          </a:xfrm>
          <a:prstGeom prst="rect">
            <a:avLst/>
          </a:prstGeom>
          <a:solidFill>
            <a:srgbClr val="FFFFFF"/>
          </a:solidFill>
          <a:ln w="9525">
            <a:solidFill>
              <a:srgbClr val="D4D1C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Text 2"/>
          <p:cNvSpPr/>
          <p:nvPr/>
        </p:nvSpPr>
        <p:spPr>
          <a:xfrm>
            <a:off x="640080" y="1371600"/>
            <a:ext cx="36572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1" u="none" strike="noStrike">
                <a:solidFill>
                  <a:srgbClr val="01696F"/>
                </a:solidFill>
                <a:effectLst/>
                <a:uFillTx/>
                <a:latin typeface="Arial"/>
                <a:ea typeface="Arial"/>
              </a:rPr>
              <a:t>Live data feeds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Text 3"/>
          <p:cNvSpPr/>
          <p:nvPr/>
        </p:nvSpPr>
        <p:spPr>
          <a:xfrm>
            <a:off x="640080" y="1828800"/>
            <a:ext cx="36572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marL="343080" indent="-343080" defTabSz="914400">
              <a:lnSpc>
                <a:spcPct val="100000"/>
              </a:lnSpc>
              <a:buClr>
                <a:srgbClr val="28251D"/>
              </a:buClr>
              <a:buFont typeface="Symbol" charset="2"/>
              <a:buChar char=""/>
            </a:pPr>
            <a:r>
              <a:rPr lang="en-US" sz="1200" b="0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NOAA / SWPC space weather (solar flux, geomagnetic indices)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Text 4"/>
          <p:cNvSpPr/>
          <p:nvPr/>
        </p:nvSpPr>
        <p:spPr>
          <a:xfrm>
            <a:off x="640080" y="2212920"/>
            <a:ext cx="36572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marL="343080" indent="-343080" defTabSz="914400">
              <a:lnSpc>
                <a:spcPct val="100000"/>
              </a:lnSpc>
              <a:buClr>
                <a:srgbClr val="28251D"/>
              </a:buClr>
              <a:buFont typeface="Symbol" charset="2"/>
              <a:buChar char=""/>
            </a:pPr>
            <a:r>
              <a:rPr lang="en-US" sz="1200" b="0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NASA Solar Dynamics Observatory telemetry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Text 5"/>
          <p:cNvSpPr/>
          <p:nvPr/>
        </p:nvSpPr>
        <p:spPr>
          <a:xfrm>
            <a:off x="640080" y="2597040"/>
            <a:ext cx="36572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marL="343080" indent="-343080" defTabSz="914400">
              <a:lnSpc>
                <a:spcPct val="100000"/>
              </a:lnSpc>
              <a:buClr>
                <a:srgbClr val="28251D"/>
              </a:buClr>
              <a:buFont typeface="Symbol" charset="2"/>
              <a:buChar char=""/>
            </a:pPr>
            <a:r>
              <a:rPr lang="en-US" sz="1200" b="0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DX cluster spots &amp; PSKReporter propagation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Text 6"/>
          <p:cNvSpPr/>
          <p:nvPr/>
        </p:nvSpPr>
        <p:spPr>
          <a:xfrm>
            <a:off x="640080" y="2980800"/>
            <a:ext cx="36572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marL="343080" indent="-343080" defTabSz="914400">
              <a:lnSpc>
                <a:spcPct val="100000"/>
              </a:lnSpc>
              <a:buClr>
                <a:srgbClr val="28251D"/>
              </a:buClr>
              <a:buFont typeface="Symbol" charset="2"/>
              <a:buChar char=""/>
            </a:pPr>
            <a:r>
              <a:rPr lang="en-US" sz="1200" b="0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POTA and SOTA activation feeds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Text 7"/>
          <p:cNvSpPr/>
          <p:nvPr/>
        </p:nvSpPr>
        <p:spPr>
          <a:xfrm>
            <a:off x="640080" y="3364920"/>
            <a:ext cx="36572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marL="343080" indent="-343080" defTabSz="914400">
              <a:lnSpc>
                <a:spcPct val="100000"/>
              </a:lnSpc>
              <a:buClr>
                <a:srgbClr val="28251D"/>
              </a:buClr>
              <a:buFont typeface="Symbol" charset="2"/>
              <a:buChar char=""/>
            </a:pPr>
            <a:r>
              <a:rPr lang="en-US" sz="1200" b="0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Contest calendar and greyline data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Text 8"/>
          <p:cNvSpPr/>
          <p:nvPr/>
        </p:nvSpPr>
        <p:spPr>
          <a:xfrm>
            <a:off x="640080" y="3749040"/>
            <a:ext cx="36572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marL="343080" indent="-343080" defTabSz="914400">
              <a:lnSpc>
                <a:spcPct val="100000"/>
              </a:lnSpc>
              <a:buClr>
                <a:srgbClr val="28251D"/>
              </a:buClr>
              <a:buFont typeface="Symbol" charset="2"/>
              <a:buChar char=""/>
            </a:pPr>
            <a:r>
              <a:rPr lang="en-US" sz="1200" b="0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Real-time weather and lightning (MET / NOAA)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Shape 9"/>
          <p:cNvSpPr/>
          <p:nvPr/>
        </p:nvSpPr>
        <p:spPr>
          <a:xfrm>
            <a:off x="4754880" y="1234440"/>
            <a:ext cx="4023000" cy="3108600"/>
          </a:xfrm>
          <a:prstGeom prst="rect">
            <a:avLst/>
          </a:prstGeom>
          <a:solidFill>
            <a:srgbClr val="FFFFFF"/>
          </a:solidFill>
          <a:ln w="9525">
            <a:solidFill>
              <a:srgbClr val="D4D1C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Text 10"/>
          <p:cNvSpPr/>
          <p:nvPr/>
        </p:nvSpPr>
        <p:spPr>
          <a:xfrm>
            <a:off x="4937760" y="1371600"/>
            <a:ext cx="36572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1" u="none" strike="noStrike">
                <a:solidFill>
                  <a:srgbClr val="01696F"/>
                </a:solidFill>
                <a:effectLst/>
                <a:uFillTx/>
                <a:latin typeface="Arial"/>
                <a:ea typeface="Arial"/>
              </a:rPr>
              <a:t>Integrations &amp; tools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Text 11"/>
          <p:cNvSpPr/>
          <p:nvPr/>
        </p:nvSpPr>
        <p:spPr>
          <a:xfrm>
            <a:off x="4937760" y="1828800"/>
            <a:ext cx="36572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marL="343080" indent="-343080" defTabSz="914400">
              <a:lnSpc>
                <a:spcPct val="100000"/>
              </a:lnSpc>
              <a:buClr>
                <a:srgbClr val="28251D"/>
              </a:buClr>
              <a:buFont typeface="Symbol" charset="2"/>
              <a:buChar char=""/>
            </a:pPr>
            <a:r>
              <a:rPr lang="en-US" sz="1200" b="0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WebSDR links — listen to frequencies worldwide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" name="Text 12"/>
          <p:cNvSpPr/>
          <p:nvPr/>
        </p:nvSpPr>
        <p:spPr>
          <a:xfrm>
            <a:off x="4937760" y="2212920"/>
            <a:ext cx="36572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marL="343080" indent="-343080" defTabSz="914400">
              <a:lnSpc>
                <a:spcPct val="100000"/>
              </a:lnSpc>
              <a:buClr>
                <a:srgbClr val="28251D"/>
              </a:buClr>
              <a:buFont typeface="Symbol" charset="2"/>
              <a:buChar char=""/>
            </a:pPr>
            <a:r>
              <a:rPr lang="en-US" sz="1200" b="0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RTL-SDR V3 / V4 dongle support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" name="Text 13"/>
          <p:cNvSpPr/>
          <p:nvPr/>
        </p:nvSpPr>
        <p:spPr>
          <a:xfrm>
            <a:off x="4937760" y="2597040"/>
            <a:ext cx="36572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marL="343080" indent="-343080" defTabSz="914400">
              <a:lnSpc>
                <a:spcPct val="100000"/>
              </a:lnSpc>
              <a:buClr>
                <a:srgbClr val="28251D"/>
              </a:buClr>
              <a:buFont typeface="Symbol" charset="2"/>
              <a:buChar char=""/>
            </a:pPr>
            <a:r>
              <a:rPr lang="en-US" sz="1200" b="0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SDRcom Red Lite &amp; SDRcom Pro receivers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Text 14"/>
          <p:cNvSpPr/>
          <p:nvPr/>
        </p:nvSpPr>
        <p:spPr>
          <a:xfrm>
            <a:off x="4937760" y="2980800"/>
            <a:ext cx="36572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marL="343080" indent="-343080" defTabSz="914400">
              <a:lnSpc>
                <a:spcPct val="100000"/>
              </a:lnSpc>
              <a:buClr>
                <a:srgbClr val="28251D"/>
              </a:buClr>
              <a:buFont typeface="Symbol" charset="2"/>
              <a:buChar char=""/>
            </a:pPr>
            <a:r>
              <a:rPr lang="en-US" sz="1200" b="0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Skywarn (US) and Raynet (UK) emergency nets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Text 15"/>
          <p:cNvSpPr/>
          <p:nvPr/>
        </p:nvSpPr>
        <p:spPr>
          <a:xfrm>
            <a:off x="4937760" y="3364920"/>
            <a:ext cx="36572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marL="343080" indent="-343080" defTabSz="914400">
              <a:lnSpc>
                <a:spcPct val="100000"/>
              </a:lnSpc>
              <a:buClr>
                <a:srgbClr val="28251D"/>
              </a:buClr>
              <a:buFont typeface="Symbol" charset="2"/>
              <a:buChar char=""/>
            </a:pPr>
            <a:r>
              <a:rPr lang="en-US" sz="1200" b="0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Antenna calculators and Morse tutor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Text 16"/>
          <p:cNvSpPr/>
          <p:nvPr/>
        </p:nvSpPr>
        <p:spPr>
          <a:xfrm>
            <a:off x="4937760" y="3749040"/>
            <a:ext cx="36572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marL="343080" indent="-343080" defTabSz="914400">
              <a:lnSpc>
                <a:spcPct val="100000"/>
              </a:lnSpc>
              <a:buClr>
                <a:srgbClr val="28251D"/>
              </a:buClr>
              <a:buFont typeface="Symbol" charset="2"/>
              <a:buChar char=""/>
            </a:pPr>
            <a:r>
              <a:rPr lang="en-US" sz="1200" b="0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Local QSO log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Text 17"/>
          <p:cNvSpPr/>
          <p:nvPr/>
        </p:nvSpPr>
        <p:spPr>
          <a:xfrm>
            <a:off x="457200" y="4754880"/>
            <a:ext cx="82292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5C5B55"/>
                </a:solidFill>
                <a:effectLst/>
                <a:uFillTx/>
                <a:latin typeface="Arial"/>
                <a:ea typeface="Arial"/>
              </a:rPr>
              <a:t>Source: </a:t>
            </a:r>
            <a:r>
              <a:rPr lang="en-US" sz="900" b="0" u="sng" strike="noStrike">
                <a:solidFill>
                  <a:srgbClr val="5C5B55"/>
                </a:solidFill>
                <a:effectLst/>
                <a:uFillTx/>
                <a:latin typeface="Arial"/>
                <a:ea typeface="Arial"/>
                <a:hlinkClick r:id="rId1"/>
              </a:rPr>
              <a:t>hamdash.com</a:t>
            </a:r>
            <a:r>
              <a:rPr lang="en-US" sz="900" b="0" u="none" strike="noStrike">
                <a:solidFill>
                  <a:srgbClr val="5C5B55"/>
                </a:solidFill>
                <a:effectLst/>
                <a:uFillTx/>
                <a:latin typeface="Arial"/>
                <a:ea typeface="Arial"/>
              </a:rPr>
              <a:t>, </a:t>
            </a:r>
            <a:r>
              <a:rPr lang="en-US" sz="900" b="0" u="sng" strike="noStrike">
                <a:solidFill>
                  <a:srgbClr val="5C5B55"/>
                </a:solidFill>
                <a:effectLst/>
                <a:uFillTx/>
                <a:latin typeface="Arial"/>
                <a:ea typeface="Arial"/>
                <a:hlinkClick r:id="rId2"/>
              </a:rPr>
              <a:t>YouTube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 0"/>
          <p:cNvSpPr/>
          <p:nvPr/>
        </p:nvSpPr>
        <p:spPr>
          <a:xfrm>
            <a:off x="457200" y="365760"/>
            <a:ext cx="822924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600" b="1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SDR Receiver Integration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Text 1"/>
          <p:cNvSpPr/>
          <p:nvPr/>
        </p:nvSpPr>
        <p:spPr>
          <a:xfrm>
            <a:off x="457200" y="1234440"/>
            <a:ext cx="8229240" cy="77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5000"/>
              </a:lnSpc>
              <a:tabLst>
                <a:tab pos="0" algn="l"/>
              </a:tabLst>
            </a:pPr>
            <a:r>
              <a:rPr lang="en-US" sz="1500" b="0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HamDash adds a browser-based SDR operating environment — live spectrum and waterfall displays, digital-mode decoding, signal analysis, and direct RF interaction — without traditional desktop software.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" name="Shape 2"/>
          <p:cNvSpPr/>
          <p:nvPr/>
        </p:nvSpPr>
        <p:spPr>
          <a:xfrm>
            <a:off x="457200" y="2286000"/>
            <a:ext cx="2624040" cy="1279800"/>
          </a:xfrm>
          <a:prstGeom prst="rect">
            <a:avLst/>
          </a:prstGeom>
          <a:solidFill>
            <a:srgbClr val="FFFFFF"/>
          </a:solidFill>
          <a:ln w="9525">
            <a:solidFill>
              <a:srgbClr val="D4D1C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Text 3"/>
          <p:cNvSpPr/>
          <p:nvPr/>
        </p:nvSpPr>
        <p:spPr>
          <a:xfrm>
            <a:off x="457200" y="2395800"/>
            <a:ext cx="262404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01696F"/>
                </a:solidFill>
                <a:effectLst/>
                <a:uFillTx/>
                <a:latin typeface="Arial"/>
                <a:ea typeface="Arial"/>
              </a:rPr>
              <a:t>100 kHz – 1.75 GHz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Text 4"/>
          <p:cNvSpPr/>
          <p:nvPr/>
        </p:nvSpPr>
        <p:spPr>
          <a:xfrm>
            <a:off x="457200" y="2944440"/>
            <a:ext cx="262404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7A7974"/>
                </a:solidFill>
                <a:effectLst/>
                <a:uFillTx/>
                <a:latin typeface="Arial"/>
                <a:ea typeface="Arial"/>
              </a:rPr>
              <a:t>Wideband frequency coverage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Shape 5"/>
          <p:cNvSpPr/>
          <p:nvPr/>
        </p:nvSpPr>
        <p:spPr>
          <a:xfrm>
            <a:off x="3264480" y="2286000"/>
            <a:ext cx="2624040" cy="1279800"/>
          </a:xfrm>
          <a:prstGeom prst="rect">
            <a:avLst/>
          </a:prstGeom>
          <a:solidFill>
            <a:srgbClr val="FFFFFF"/>
          </a:solidFill>
          <a:ln w="9525">
            <a:solidFill>
              <a:srgbClr val="D4D1C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Text 6"/>
          <p:cNvSpPr/>
          <p:nvPr/>
        </p:nvSpPr>
        <p:spPr>
          <a:xfrm>
            <a:off x="3264480" y="2395800"/>
            <a:ext cx="262404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01696F"/>
                </a:solidFill>
                <a:effectLst/>
                <a:uFillTx/>
                <a:latin typeface="Arial"/>
                <a:ea typeface="Arial"/>
              </a:rPr>
              <a:t>2.4 MHz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Text 7"/>
          <p:cNvSpPr/>
          <p:nvPr/>
        </p:nvSpPr>
        <p:spPr>
          <a:xfrm>
            <a:off x="3264480" y="2944440"/>
            <a:ext cx="262404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7A7974"/>
                </a:solidFill>
                <a:effectLst/>
                <a:uFillTx/>
                <a:latin typeface="Arial"/>
                <a:ea typeface="Arial"/>
              </a:rPr>
              <a:t>Instantaneous bandwidth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Shape 8"/>
          <p:cNvSpPr/>
          <p:nvPr/>
        </p:nvSpPr>
        <p:spPr>
          <a:xfrm>
            <a:off x="6071760" y="2286000"/>
            <a:ext cx="2624040" cy="1279800"/>
          </a:xfrm>
          <a:prstGeom prst="rect">
            <a:avLst/>
          </a:prstGeom>
          <a:solidFill>
            <a:srgbClr val="FFFFFF"/>
          </a:solidFill>
          <a:ln w="9525">
            <a:solidFill>
              <a:srgbClr val="D4D1C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Text 9"/>
          <p:cNvSpPr/>
          <p:nvPr/>
        </p:nvSpPr>
        <p:spPr>
          <a:xfrm>
            <a:off x="6071760" y="2395800"/>
            <a:ext cx="262404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01696F"/>
                </a:solidFill>
                <a:effectLst/>
                <a:uFillTx/>
                <a:latin typeface="Arial"/>
                <a:ea typeface="Arial"/>
              </a:rPr>
              <a:t>4 platforms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" name="Text 10"/>
          <p:cNvSpPr/>
          <p:nvPr/>
        </p:nvSpPr>
        <p:spPr>
          <a:xfrm>
            <a:off x="6071760" y="2944440"/>
            <a:ext cx="262404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7A7974"/>
                </a:solidFill>
                <a:effectLst/>
                <a:uFillTx/>
                <a:latin typeface="Arial"/>
                <a:ea typeface="Arial"/>
              </a:rPr>
              <a:t>Windows, macOS, Linux, Android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" name="Text 11"/>
          <p:cNvSpPr/>
          <p:nvPr/>
        </p:nvSpPr>
        <p:spPr>
          <a:xfrm>
            <a:off x="457200" y="3794760"/>
            <a:ext cx="822924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5000"/>
              </a:lnSpc>
              <a:tabLst>
                <a:tab pos="0" algn="l"/>
              </a:tabLst>
            </a:pPr>
            <a:r>
              <a:rPr lang="en-US" sz="1300" b="0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Recommended hardware: Nooelec NESDR SMArt v5 (or RTL-SDR Blog V3/V4). HF reception below 25 MHz uses direct sampling and needs a suitable antenna.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Text 12"/>
          <p:cNvSpPr/>
          <p:nvPr/>
        </p:nvSpPr>
        <p:spPr>
          <a:xfrm>
            <a:off x="457200" y="4754880"/>
            <a:ext cx="82292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5C5B55"/>
                </a:solidFill>
                <a:effectLst/>
                <a:uFillTx/>
                <a:latin typeface="Arial"/>
                <a:ea typeface="Arial"/>
              </a:rPr>
              <a:t>Source: </a:t>
            </a:r>
            <a:r>
              <a:rPr lang="en-US" sz="900" b="0" u="sng" strike="noStrike">
                <a:solidFill>
                  <a:srgbClr val="5C5B55"/>
                </a:solidFill>
                <a:effectLst/>
                <a:uFillTx/>
                <a:latin typeface="Arial"/>
                <a:ea typeface="Arial"/>
                <a:hlinkClick r:id="rId1"/>
              </a:rPr>
              <a:t>hamdash.com (recommended receiver)</a:t>
            </a:r>
            <a:r>
              <a:rPr lang="en-US" sz="900" b="0" u="none" strike="noStrike">
                <a:solidFill>
                  <a:srgbClr val="5C5B55"/>
                </a:solidFill>
                <a:effectLst/>
                <a:uFillTx/>
                <a:latin typeface="Arial"/>
                <a:ea typeface="Arial"/>
              </a:rPr>
              <a:t>, </a:t>
            </a:r>
            <a:r>
              <a:rPr lang="en-US" sz="900" b="0" u="sng" strike="noStrike">
                <a:solidFill>
                  <a:srgbClr val="5C5B55"/>
                </a:solidFill>
                <a:effectLst/>
                <a:uFillTx/>
                <a:latin typeface="Arial"/>
                <a:ea typeface="Arial"/>
                <a:hlinkClick r:id="rId2"/>
              </a:rPr>
              <a:t>Facebook (HamOps group)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 0"/>
          <p:cNvSpPr/>
          <p:nvPr/>
        </p:nvSpPr>
        <p:spPr>
          <a:xfrm>
            <a:off x="457200" y="365760"/>
            <a:ext cx="822924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600" b="1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Privacy &amp; Architecture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" name="Text 1"/>
          <p:cNvSpPr/>
          <p:nvPr/>
        </p:nvSpPr>
        <p:spPr>
          <a:xfrm>
            <a:off x="457200" y="1234440"/>
            <a:ext cx="822924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5000"/>
              </a:lnSpc>
              <a:tabLst>
                <a:tab pos="0" algn="l"/>
              </a:tabLst>
            </a:pPr>
            <a:r>
              <a:rPr lang="en-US" sz="1500" b="0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HamDash is positioned as a privacy-first alternative to data-harvesting apps — no central user database, no tracking, and no analytics watching the operator.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Shape 2"/>
          <p:cNvSpPr/>
          <p:nvPr/>
        </p:nvSpPr>
        <p:spPr>
          <a:xfrm>
            <a:off x="457200" y="2103120"/>
            <a:ext cx="4023000" cy="1096920"/>
          </a:xfrm>
          <a:prstGeom prst="rect">
            <a:avLst/>
          </a:prstGeom>
          <a:solidFill>
            <a:srgbClr val="FFFFFF"/>
          </a:solidFill>
          <a:ln w="9525">
            <a:solidFill>
              <a:srgbClr val="D4D1C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" name="Text 3"/>
          <p:cNvSpPr/>
          <p:nvPr/>
        </p:nvSpPr>
        <p:spPr>
          <a:xfrm>
            <a:off x="640080" y="2212920"/>
            <a:ext cx="36572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1696F"/>
                </a:solidFill>
                <a:effectLst/>
                <a:uFillTx/>
                <a:latin typeface="Arial"/>
                <a:ea typeface="Arial"/>
              </a:rPr>
              <a:t>No accounts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" name="Text 4"/>
          <p:cNvSpPr/>
          <p:nvPr/>
        </p:nvSpPr>
        <p:spPr>
          <a:xfrm>
            <a:off x="640080" y="2560320"/>
            <a:ext cx="36572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914400">
              <a:lnSpc>
                <a:spcPct val="11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No login or registration — there is no user database to compromise.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" name="Shape 5"/>
          <p:cNvSpPr/>
          <p:nvPr/>
        </p:nvSpPr>
        <p:spPr>
          <a:xfrm>
            <a:off x="4754880" y="2103120"/>
            <a:ext cx="4023000" cy="1096920"/>
          </a:xfrm>
          <a:prstGeom prst="rect">
            <a:avLst/>
          </a:prstGeom>
          <a:solidFill>
            <a:srgbClr val="FFFFFF"/>
          </a:solidFill>
          <a:ln w="9525">
            <a:solidFill>
              <a:srgbClr val="D4D1C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" name="Text 6"/>
          <p:cNvSpPr/>
          <p:nvPr/>
        </p:nvSpPr>
        <p:spPr>
          <a:xfrm>
            <a:off x="4937760" y="2212920"/>
            <a:ext cx="36572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1696F"/>
                </a:solidFill>
                <a:effectLst/>
                <a:uFillTx/>
                <a:latin typeface="Arial"/>
                <a:ea typeface="Arial"/>
              </a:rPr>
              <a:t>Local-only data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Text 7"/>
          <p:cNvSpPr/>
          <p:nvPr/>
        </p:nvSpPr>
        <p:spPr>
          <a:xfrm>
            <a:off x="4937760" y="2560320"/>
            <a:ext cx="36572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914400">
              <a:lnSpc>
                <a:spcPct val="11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Callsign, QSO logs, and layout preferences stay in the browser; nothing stored on a server.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Shape 8"/>
          <p:cNvSpPr/>
          <p:nvPr/>
        </p:nvSpPr>
        <p:spPr>
          <a:xfrm>
            <a:off x="457200" y="3474720"/>
            <a:ext cx="4023000" cy="1096920"/>
          </a:xfrm>
          <a:prstGeom prst="rect">
            <a:avLst/>
          </a:prstGeom>
          <a:solidFill>
            <a:srgbClr val="FFFFFF"/>
          </a:solidFill>
          <a:ln w="9525">
            <a:solidFill>
              <a:srgbClr val="D4D1C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" name="Text 9"/>
          <p:cNvSpPr/>
          <p:nvPr/>
        </p:nvSpPr>
        <p:spPr>
          <a:xfrm>
            <a:off x="640080" y="3584520"/>
            <a:ext cx="36572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1696F"/>
                </a:solidFill>
                <a:effectLst/>
                <a:uFillTx/>
                <a:latin typeface="Arial"/>
                <a:ea typeface="Arial"/>
              </a:rPr>
              <a:t>General location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" name="Text 10"/>
          <p:cNvSpPr/>
          <p:nvPr/>
        </p:nvSpPr>
        <p:spPr>
          <a:xfrm>
            <a:off x="640080" y="3931920"/>
            <a:ext cx="36572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914400">
              <a:lnSpc>
                <a:spcPct val="11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Only a broad area is used (IP-based or grid square) — never an exact address.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" name="Shape 11"/>
          <p:cNvSpPr/>
          <p:nvPr/>
        </p:nvSpPr>
        <p:spPr>
          <a:xfrm>
            <a:off x="4754880" y="3474720"/>
            <a:ext cx="4023000" cy="1096920"/>
          </a:xfrm>
          <a:prstGeom prst="rect">
            <a:avLst/>
          </a:prstGeom>
          <a:solidFill>
            <a:srgbClr val="FFFFFF"/>
          </a:solidFill>
          <a:ln w="9525">
            <a:solidFill>
              <a:srgbClr val="D4D1C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Text 12"/>
          <p:cNvSpPr/>
          <p:nvPr/>
        </p:nvSpPr>
        <p:spPr>
          <a:xfrm>
            <a:off x="4937760" y="3584520"/>
            <a:ext cx="36572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1696F"/>
                </a:solidFill>
                <a:effectLst/>
                <a:uFillTx/>
                <a:latin typeface="Arial"/>
                <a:ea typeface="Arial"/>
              </a:rPr>
              <a:t>Zero tracking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" name="Text 13"/>
          <p:cNvSpPr/>
          <p:nvPr/>
        </p:nvSpPr>
        <p:spPr>
          <a:xfrm>
            <a:off x="4937760" y="3931920"/>
            <a:ext cx="36572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914400">
              <a:lnSpc>
                <a:spcPct val="11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No analytics or monitoring of operator activity on the site.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Text 14"/>
          <p:cNvSpPr/>
          <p:nvPr/>
        </p:nvSpPr>
        <p:spPr>
          <a:xfrm>
            <a:off x="457200" y="4754880"/>
            <a:ext cx="82292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5C5B55"/>
                </a:solidFill>
                <a:effectLst/>
                <a:uFillTx/>
                <a:latin typeface="Arial"/>
                <a:ea typeface="Arial"/>
              </a:rPr>
              <a:t>Source: </a:t>
            </a:r>
            <a:r>
              <a:rPr lang="en-US" sz="900" b="0" u="sng" strike="noStrike">
                <a:solidFill>
                  <a:srgbClr val="5C5B55"/>
                </a:solidFill>
                <a:effectLst/>
                <a:uFillTx/>
                <a:latin typeface="Arial"/>
                <a:ea typeface="Arial"/>
                <a:hlinkClick r:id="rId1"/>
              </a:rPr>
              <a:t>YouTube (privacy discussion)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ext 0"/>
          <p:cNvSpPr/>
          <p:nvPr/>
        </p:nvSpPr>
        <p:spPr>
          <a:xfrm>
            <a:off x="457200" y="365760"/>
            <a:ext cx="822924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600" b="1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Who It’s For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Text 1"/>
          <p:cNvSpPr/>
          <p:nvPr/>
        </p:nvSpPr>
        <p:spPr>
          <a:xfrm>
            <a:off x="457200" y="1234440"/>
            <a:ext cx="822924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5000"/>
              </a:lnSpc>
              <a:tabLst>
                <a:tab pos="0" algn="l"/>
              </a:tabLst>
            </a:pPr>
            <a:r>
              <a:rPr lang="en-US" sz="1500" b="0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A single tool that serves operators across every mode of operating — from the home shack to the field.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Shape 2"/>
          <p:cNvSpPr/>
          <p:nvPr/>
        </p:nvSpPr>
        <p:spPr>
          <a:xfrm>
            <a:off x="457200" y="1920240"/>
            <a:ext cx="4023000" cy="1188360"/>
          </a:xfrm>
          <a:prstGeom prst="rect">
            <a:avLst/>
          </a:prstGeom>
          <a:solidFill>
            <a:srgbClr val="FFFFFF"/>
          </a:solidFill>
          <a:ln w="9525">
            <a:solidFill>
              <a:srgbClr val="D4D1C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" name="Text 3"/>
          <p:cNvSpPr/>
          <p:nvPr/>
        </p:nvSpPr>
        <p:spPr>
          <a:xfrm>
            <a:off x="640080" y="2039040"/>
            <a:ext cx="36572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1696F"/>
                </a:solidFill>
                <a:effectLst/>
                <a:uFillTx/>
                <a:latin typeface="Arial"/>
                <a:ea typeface="Arial"/>
              </a:rPr>
              <a:t>Home shack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" name="Text 4"/>
          <p:cNvSpPr/>
          <p:nvPr/>
        </p:nvSpPr>
        <p:spPr>
          <a:xfrm>
            <a:off x="640080" y="2395800"/>
            <a:ext cx="365724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914400">
              <a:lnSpc>
                <a:spcPct val="11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Always-on second monitor or dedicated display showing bands, spots, and space weather at a glance.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" name="Shape 5"/>
          <p:cNvSpPr/>
          <p:nvPr/>
        </p:nvSpPr>
        <p:spPr>
          <a:xfrm>
            <a:off x="4754880" y="1920240"/>
            <a:ext cx="4023000" cy="1188360"/>
          </a:xfrm>
          <a:prstGeom prst="rect">
            <a:avLst/>
          </a:prstGeom>
          <a:solidFill>
            <a:srgbClr val="FFFFFF"/>
          </a:solidFill>
          <a:ln w="9525">
            <a:solidFill>
              <a:srgbClr val="D4D1C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Text 6"/>
          <p:cNvSpPr/>
          <p:nvPr/>
        </p:nvSpPr>
        <p:spPr>
          <a:xfrm>
            <a:off x="4937760" y="2039040"/>
            <a:ext cx="36572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1696F"/>
                </a:solidFill>
                <a:effectLst/>
                <a:uFillTx/>
                <a:latin typeface="Arial"/>
                <a:ea typeface="Arial"/>
              </a:rPr>
              <a:t>Field operators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Text 7"/>
          <p:cNvSpPr/>
          <p:nvPr/>
        </p:nvSpPr>
        <p:spPr>
          <a:xfrm>
            <a:off x="4937760" y="2395800"/>
            <a:ext cx="365724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914400">
              <a:lnSpc>
                <a:spcPct val="11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POTA / SOTA activations with safety-focused weather alerts, lightning maps, and compact field tools on a tablet.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" name="Shape 8"/>
          <p:cNvSpPr/>
          <p:nvPr/>
        </p:nvSpPr>
        <p:spPr>
          <a:xfrm>
            <a:off x="457200" y="3383280"/>
            <a:ext cx="4023000" cy="1188360"/>
          </a:xfrm>
          <a:prstGeom prst="rect">
            <a:avLst/>
          </a:prstGeom>
          <a:solidFill>
            <a:srgbClr val="FFFFFF"/>
          </a:solidFill>
          <a:ln w="9525">
            <a:solidFill>
              <a:srgbClr val="D4D1C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1" name="Text 9"/>
          <p:cNvSpPr/>
          <p:nvPr/>
        </p:nvSpPr>
        <p:spPr>
          <a:xfrm>
            <a:off x="640080" y="3502080"/>
            <a:ext cx="36572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1696F"/>
                </a:solidFill>
                <a:effectLst/>
                <a:uFillTx/>
                <a:latin typeface="Arial"/>
                <a:ea typeface="Arial"/>
              </a:rPr>
              <a:t>Newcomers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2" name="Text 10"/>
          <p:cNvSpPr/>
          <p:nvPr/>
        </p:nvSpPr>
        <p:spPr>
          <a:xfrm>
            <a:off x="640080" y="3858840"/>
            <a:ext cx="365724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914400">
              <a:lnSpc>
                <a:spcPct val="11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Free, no-config entry point that lowers the barrier to understanding band conditions and activity.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Shape 11"/>
          <p:cNvSpPr/>
          <p:nvPr/>
        </p:nvSpPr>
        <p:spPr>
          <a:xfrm>
            <a:off x="4754880" y="3383280"/>
            <a:ext cx="4023000" cy="1188360"/>
          </a:xfrm>
          <a:prstGeom prst="rect">
            <a:avLst/>
          </a:prstGeom>
          <a:solidFill>
            <a:srgbClr val="FFFFFF"/>
          </a:solidFill>
          <a:ln w="9525">
            <a:solidFill>
              <a:srgbClr val="D4D1C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" name="Text 12"/>
          <p:cNvSpPr/>
          <p:nvPr/>
        </p:nvSpPr>
        <p:spPr>
          <a:xfrm>
            <a:off x="4937760" y="3502080"/>
            <a:ext cx="36572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1696F"/>
                </a:solidFill>
                <a:effectLst/>
                <a:uFillTx/>
                <a:latin typeface="Arial"/>
                <a:ea typeface="Arial"/>
              </a:rPr>
              <a:t>Listeners (SWL)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Text 13"/>
          <p:cNvSpPr/>
          <p:nvPr/>
        </p:nvSpPr>
        <p:spPr>
          <a:xfrm>
            <a:off x="4937760" y="3858840"/>
            <a:ext cx="365724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914400">
              <a:lnSpc>
                <a:spcPct val="11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WebSDR links and SDR receiver to monitor frequencies worldwide from the browser.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" name="Text 14"/>
          <p:cNvSpPr/>
          <p:nvPr/>
        </p:nvSpPr>
        <p:spPr>
          <a:xfrm>
            <a:off x="457200" y="4754880"/>
            <a:ext cx="82292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5C5B55"/>
                </a:solidFill>
                <a:effectLst/>
                <a:uFillTx/>
                <a:latin typeface="Arial"/>
                <a:ea typeface="Arial"/>
              </a:rPr>
              <a:t>Source: </a:t>
            </a:r>
            <a:r>
              <a:rPr lang="en-US" sz="900" b="0" u="sng" strike="noStrike">
                <a:solidFill>
                  <a:srgbClr val="5C5B55"/>
                </a:solidFill>
                <a:effectLst/>
                <a:uFillTx/>
                <a:latin typeface="Arial"/>
                <a:ea typeface="Arial"/>
                <a:hlinkClick r:id="rId1"/>
              </a:rPr>
              <a:t>rtl-sdr.com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ext 0"/>
          <p:cNvSpPr/>
          <p:nvPr/>
        </p:nvSpPr>
        <p:spPr>
          <a:xfrm>
            <a:off x="457200" y="365760"/>
            <a:ext cx="822924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600" b="1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Getting Started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Text 1"/>
          <p:cNvSpPr/>
          <p:nvPr/>
        </p:nvSpPr>
        <p:spPr>
          <a:xfrm>
            <a:off x="457200" y="1234440"/>
            <a:ext cx="82292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u="none" strike="noStrike">
                <a:solidFill>
                  <a:srgbClr val="5C5B55"/>
                </a:solidFill>
                <a:effectLst/>
                <a:uFillTx/>
                <a:latin typeface="Arial"/>
                <a:ea typeface="Arial"/>
              </a:rPr>
              <a:t>No installation. Open it in a browser and start operating.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" name="Shape 2"/>
          <p:cNvSpPr/>
          <p:nvPr/>
        </p:nvSpPr>
        <p:spPr>
          <a:xfrm>
            <a:off x="457200" y="2011680"/>
            <a:ext cx="1874160" cy="2285640"/>
          </a:xfrm>
          <a:prstGeom prst="rect">
            <a:avLst/>
          </a:prstGeom>
          <a:solidFill>
            <a:srgbClr val="FFFFFF"/>
          </a:solidFill>
          <a:ln w="9525">
            <a:solidFill>
              <a:srgbClr val="D4D1C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0" name="Text 3"/>
          <p:cNvSpPr/>
          <p:nvPr/>
        </p:nvSpPr>
        <p:spPr>
          <a:xfrm>
            <a:off x="457200" y="2148840"/>
            <a:ext cx="187416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600" b="1" u="none" strike="noStrike">
                <a:solidFill>
                  <a:srgbClr val="01696F"/>
                </a:solidFill>
                <a:effectLst/>
                <a:uFillTx/>
                <a:latin typeface="Arial"/>
                <a:ea typeface="Arial"/>
              </a:rPr>
              <a:t>1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" name="Text 4"/>
          <p:cNvSpPr/>
          <p:nvPr/>
        </p:nvSpPr>
        <p:spPr>
          <a:xfrm>
            <a:off x="457200" y="2834640"/>
            <a:ext cx="187416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Open the app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" name="Text 5"/>
          <p:cNvSpPr/>
          <p:nvPr/>
        </p:nvSpPr>
        <p:spPr>
          <a:xfrm>
            <a:off x="594360" y="3246120"/>
            <a:ext cx="1599840" cy="91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algn="ctr" defTabSz="914400">
              <a:lnSpc>
                <a:spcPct val="11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7A7974"/>
                </a:solidFill>
                <a:effectLst/>
                <a:uFillTx/>
                <a:latin typeface="Arial"/>
                <a:ea typeface="Arial"/>
              </a:rPr>
              <a:t>Visit hamdash.com in Chrome on any device.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" name="Shape 6"/>
          <p:cNvSpPr/>
          <p:nvPr/>
        </p:nvSpPr>
        <p:spPr>
          <a:xfrm>
            <a:off x="2560320" y="2011680"/>
            <a:ext cx="1874160" cy="2285640"/>
          </a:xfrm>
          <a:prstGeom prst="rect">
            <a:avLst/>
          </a:prstGeom>
          <a:solidFill>
            <a:srgbClr val="FFFFFF"/>
          </a:solidFill>
          <a:ln w="9525">
            <a:solidFill>
              <a:srgbClr val="D4D1C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4" name="Text 7"/>
          <p:cNvSpPr/>
          <p:nvPr/>
        </p:nvSpPr>
        <p:spPr>
          <a:xfrm>
            <a:off x="2560320" y="2148840"/>
            <a:ext cx="187416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600" b="1" u="none" strike="noStrike">
                <a:solidFill>
                  <a:srgbClr val="01696F"/>
                </a:solidFill>
                <a:effectLst/>
                <a:uFillTx/>
                <a:latin typeface="Arial"/>
                <a:ea typeface="Arial"/>
              </a:rPr>
              <a:t>2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" name="Text 8"/>
          <p:cNvSpPr/>
          <p:nvPr/>
        </p:nvSpPr>
        <p:spPr>
          <a:xfrm>
            <a:off x="2560320" y="2834640"/>
            <a:ext cx="187416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Enter callsign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6" name="Text 9"/>
          <p:cNvSpPr/>
          <p:nvPr/>
        </p:nvSpPr>
        <p:spPr>
          <a:xfrm>
            <a:off x="2697480" y="3246120"/>
            <a:ext cx="1599840" cy="91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algn="ctr" defTabSz="914400">
              <a:lnSpc>
                <a:spcPct val="11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7A7974"/>
                </a:solidFill>
                <a:effectLst/>
                <a:uFillTx/>
                <a:latin typeface="Arial"/>
                <a:ea typeface="Arial"/>
              </a:rPr>
              <a:t>Auto-detects your area; or set a grid square.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7" name="Shape 10"/>
          <p:cNvSpPr/>
          <p:nvPr/>
        </p:nvSpPr>
        <p:spPr>
          <a:xfrm>
            <a:off x="4663440" y="2011680"/>
            <a:ext cx="1874160" cy="2285640"/>
          </a:xfrm>
          <a:prstGeom prst="rect">
            <a:avLst/>
          </a:prstGeom>
          <a:solidFill>
            <a:srgbClr val="FFFFFF"/>
          </a:solidFill>
          <a:ln w="9525">
            <a:solidFill>
              <a:srgbClr val="D4D1C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8" name="Text 11"/>
          <p:cNvSpPr/>
          <p:nvPr/>
        </p:nvSpPr>
        <p:spPr>
          <a:xfrm>
            <a:off x="4663440" y="2148840"/>
            <a:ext cx="187416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600" b="1" u="none" strike="noStrike">
                <a:solidFill>
                  <a:srgbClr val="01696F"/>
                </a:solidFill>
                <a:effectLst/>
                <a:uFillTx/>
                <a:latin typeface="Arial"/>
                <a:ea typeface="Arial"/>
              </a:rPr>
              <a:t>3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9" name="Text 12"/>
          <p:cNvSpPr/>
          <p:nvPr/>
        </p:nvSpPr>
        <p:spPr>
          <a:xfrm>
            <a:off x="4663440" y="2834640"/>
            <a:ext cx="187416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Arrange layout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" name="Text 13"/>
          <p:cNvSpPr/>
          <p:nvPr/>
        </p:nvSpPr>
        <p:spPr>
          <a:xfrm>
            <a:off x="4800600" y="3246120"/>
            <a:ext cx="1599840" cy="91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algn="ctr" defTabSz="914400">
              <a:lnSpc>
                <a:spcPct val="11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7A7974"/>
                </a:solidFill>
                <a:effectLst/>
                <a:uFillTx/>
                <a:latin typeface="Arial"/>
                <a:ea typeface="Arial"/>
              </a:rPr>
              <a:t>Pick from six dashboards and arrange the grid.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" name="Shape 14"/>
          <p:cNvSpPr/>
          <p:nvPr/>
        </p:nvSpPr>
        <p:spPr>
          <a:xfrm>
            <a:off x="6766560" y="2011680"/>
            <a:ext cx="1874160" cy="2285640"/>
          </a:xfrm>
          <a:prstGeom prst="rect">
            <a:avLst/>
          </a:prstGeom>
          <a:solidFill>
            <a:srgbClr val="FFFFFF"/>
          </a:solidFill>
          <a:ln w="9525">
            <a:solidFill>
              <a:srgbClr val="D4D1CA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Text 15"/>
          <p:cNvSpPr/>
          <p:nvPr/>
        </p:nvSpPr>
        <p:spPr>
          <a:xfrm>
            <a:off x="6766560" y="2148840"/>
            <a:ext cx="187416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600" b="1" u="none" strike="noStrike">
                <a:solidFill>
                  <a:srgbClr val="01696F"/>
                </a:solidFill>
                <a:effectLst/>
                <a:uFillTx/>
                <a:latin typeface="Arial"/>
                <a:ea typeface="Arial"/>
              </a:rPr>
              <a:t>4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" name="Text 16"/>
          <p:cNvSpPr/>
          <p:nvPr/>
        </p:nvSpPr>
        <p:spPr>
          <a:xfrm>
            <a:off x="6766560" y="2834640"/>
            <a:ext cx="187416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28251D"/>
                </a:solidFill>
                <a:effectLst/>
                <a:uFillTx/>
                <a:latin typeface="Arial"/>
                <a:ea typeface="Arial"/>
              </a:rPr>
              <a:t>Add SDR (optional)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Text 17"/>
          <p:cNvSpPr/>
          <p:nvPr/>
        </p:nvSpPr>
        <p:spPr>
          <a:xfrm>
            <a:off x="6903720" y="3246120"/>
            <a:ext cx="1599840" cy="91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algn="ctr" defTabSz="914400">
              <a:lnSpc>
                <a:spcPct val="11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7A7974"/>
                </a:solidFill>
                <a:effectLst/>
                <a:uFillTx/>
                <a:latin typeface="Arial"/>
                <a:ea typeface="Arial"/>
              </a:rPr>
              <a:t>Plug in an RTL-SDR dongle for live spectrum.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5" name="Text 18"/>
          <p:cNvSpPr/>
          <p:nvPr/>
        </p:nvSpPr>
        <p:spPr>
          <a:xfrm>
            <a:off x="457200" y="4754880"/>
            <a:ext cx="82292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5C5B55"/>
                </a:solidFill>
                <a:effectLst/>
                <a:uFillTx/>
                <a:latin typeface="Arial"/>
                <a:ea typeface="Arial"/>
              </a:rPr>
              <a:t>Source: </a:t>
            </a:r>
            <a:r>
              <a:rPr lang="en-US" sz="900" b="0" u="sng" strike="noStrike">
                <a:solidFill>
                  <a:srgbClr val="5C5B55"/>
                </a:solidFill>
                <a:effectLst/>
                <a:uFillTx/>
                <a:latin typeface="Arial"/>
                <a:ea typeface="Arial"/>
                <a:hlinkClick r:id="rId1"/>
              </a:rPr>
              <a:t>hamdash.com</a:t>
            </a:r>
            <a:r>
              <a:rPr lang="en-US" sz="900" b="0" u="none" strike="noStrike">
                <a:solidFill>
                  <a:srgbClr val="5C5B55"/>
                </a:solidFill>
                <a:effectLst/>
                <a:uFillTx/>
                <a:latin typeface="Arial"/>
                <a:ea typeface="Arial"/>
              </a:rPr>
              <a:t>, </a:t>
            </a:r>
            <a:r>
              <a:rPr lang="en-US" sz="900" b="0" u="sng" strike="noStrike">
                <a:solidFill>
                  <a:srgbClr val="5C5B55"/>
                </a:solidFill>
                <a:effectLst/>
                <a:uFillTx/>
                <a:latin typeface="Arial"/>
                <a:ea typeface="Arial"/>
                <a:hlinkClick r:id="rId2"/>
              </a:rPr>
              <a:t>Reddit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Application>LibreOffice/26.2.5.2$Windows_X86_64 LibreOffice_project/cd7284b4cbbfeb507e630c1aac019f4157393acb</Application>
  <AppVersion>15.0000</AppVersion>
  <Words>0</Words>
  <Paragraphs>0</Paragraphs>
  <Company>PptxGenJS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2026-07-21T00:51:45Z</dcterms:created>
  <dc:creator>DJ</dc:creator>
  <dc:description/>
  <dc:language>en-US</dc:language>
  <cp:lastModifiedBy/>
  <dcterms:modified xsi:type="dcterms:W3CDTF">2026-08-02T10:15:46Z</dcterms:modified>
  <cp:revision>2</cp:revision>
  <dc:subject>PptxGenJS Presentation</dc:subject>
  <dc:title>HamDash — Briefing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10</vt:i4>
  </property>
  <property fmtid="{D5CDD505-2E9C-101B-9397-08002B2CF9AE}" pid="3" name="PresentationFormat">
    <vt:lpwstr>On-screen Show (16:9)</vt:lpwstr>
  </property>
  <property fmtid="{D5CDD505-2E9C-101B-9397-08002B2CF9AE}" pid="4" name="Slides">
    <vt:i4>10</vt:i4>
  </property>
</Properties>
</file>